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03" r:id="rId2"/>
    <p:sldId id="299" r:id="rId3"/>
    <p:sldId id="2964" r:id="rId4"/>
    <p:sldId id="2963" r:id="rId5"/>
    <p:sldId id="2965" r:id="rId6"/>
    <p:sldId id="2962" r:id="rId7"/>
    <p:sldId id="2961" r:id="rId8"/>
    <p:sldId id="2966" r:id="rId9"/>
    <p:sldId id="259" r:id="rId10"/>
    <p:sldId id="2973" r:id="rId11"/>
    <p:sldId id="295" r:id="rId12"/>
    <p:sldId id="261" r:id="rId13"/>
    <p:sldId id="2967" r:id="rId14"/>
    <p:sldId id="307" r:id="rId15"/>
    <p:sldId id="306" r:id="rId16"/>
    <p:sldId id="2968" r:id="rId17"/>
    <p:sldId id="273" r:id="rId18"/>
    <p:sldId id="2969" r:id="rId19"/>
    <p:sldId id="2970" r:id="rId20"/>
    <p:sldId id="260" r:id="rId21"/>
    <p:sldId id="2971" r:id="rId22"/>
    <p:sldId id="258" r:id="rId23"/>
    <p:sldId id="2972" r:id="rId24"/>
    <p:sldId id="262" r:id="rId25"/>
    <p:sldId id="257" r:id="rId26"/>
    <p:sldId id="308" r:id="rId27"/>
    <p:sldId id="298" r:id="rId28"/>
  </p:sldIdLst>
  <p:sldSz cx="12192000" cy="6858000"/>
  <p:notesSz cx="6858000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Εισαγωγικά" id="{061D080A-137C-4B8A-8218-8AA0A8A301EA}">
          <p14:sldIdLst>
            <p14:sldId id="303"/>
            <p14:sldId id="299"/>
            <p14:sldId id="2964"/>
            <p14:sldId id="2963"/>
            <p14:sldId id="2965"/>
            <p14:sldId id="2962"/>
            <p14:sldId id="2961"/>
            <p14:sldId id="2966"/>
            <p14:sldId id="259"/>
            <p14:sldId id="2973"/>
            <p14:sldId id="295"/>
            <p14:sldId id="261"/>
            <p14:sldId id="2967"/>
            <p14:sldId id="307"/>
            <p14:sldId id="306"/>
            <p14:sldId id="2968"/>
            <p14:sldId id="273"/>
            <p14:sldId id="2969"/>
            <p14:sldId id="2970"/>
            <p14:sldId id="260"/>
            <p14:sldId id="2971"/>
            <p14:sldId id="258"/>
            <p14:sldId id="2972"/>
            <p14:sldId id="262"/>
            <p14:sldId id="257"/>
            <p14:sldId id="308"/>
            <p14:sldId id="29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ΣΕΡΑΦΕΙΜ ΚΟΥΤΣΟΣ" initials="ΣΚ" lastIdx="1" clrIdx="0">
    <p:extLst>
      <p:ext uri="{19B8F6BF-5375-455C-9EA6-DF929625EA0E}">
        <p15:presenceInfo xmlns:p15="http://schemas.microsoft.com/office/powerpoint/2012/main" userId="S-1-5-21-306040598-4236098768-3061447617-11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DFE3"/>
    <a:srgbClr val="AAC0EC"/>
    <a:srgbClr val="E2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32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90BE2-CEA7-4DDB-8529-73D876882294}" type="datetimeFigureOut">
              <a:rPr lang="el-GR" smtClean="0"/>
              <a:t>8/9/2020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852" y="942975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588DE-35CB-492B-9DD0-5476CA0125D8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4270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BC5AC-8CFD-4CF6-B37F-638AA7AA1655}" type="datetimeFigureOut">
              <a:rPr lang="el-GR" smtClean="0"/>
              <a:t>8/9/2020</a:t>
            </a:fld>
            <a:endParaRPr lang="el-G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480" y="4776789"/>
            <a:ext cx="5487041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852" y="942975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23E29-6B98-4382-ADA2-F68344094BAE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5311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963C1-7711-409B-A945-ED321480B284}" type="datetime1">
              <a:rPr lang="el-GR" smtClean="0"/>
              <a:t>8/9/2020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ΣΧΕΔΙΟ ΠΡΟΣ ΣΥΖΗΤΗΣΗ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9111-02CB-4C6E-8B57-BF50F153B35E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7711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155F-AE75-4209-AD31-6A4E41C73018}" type="datetime1">
              <a:rPr lang="el-GR" smtClean="0"/>
              <a:t>8/9/2020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ΣΧΕΔΙΟ ΠΡΟΣ ΣΥΖΗΤΗΣΗ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9111-02CB-4C6E-8B57-BF50F153B35E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4006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FF2C-4B1C-4A3F-8BF4-79A2DCBD7777}" type="datetime1">
              <a:rPr lang="el-GR" smtClean="0"/>
              <a:t>8/9/2020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ΣΧΕΔΙΟ ΠΡΟΣ ΣΥΖΗΤΗΣΗ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9111-02CB-4C6E-8B57-BF50F153B35E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61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C9C6-F301-4F4F-AD15-FD1A2AC49198}" type="datetime1">
              <a:rPr lang="el-GR" smtClean="0"/>
              <a:t>8/9/2020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ΣΧΕΔΙΟ ΠΡΟΣ ΣΥΖΗΤΗΣΗ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9111-02CB-4C6E-8B57-BF50F153B35E}" type="slidenum">
              <a:rPr lang="el-GR" smtClean="0"/>
              <a:t>‹#›</a:t>
            </a:fld>
            <a:endParaRPr lang="el-G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8E4699-27DC-47F2-B845-81FC6ED51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670" y="197566"/>
            <a:ext cx="952500" cy="72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16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6C19-8B9D-407F-9032-3B3CBBA424A5}" type="datetime1">
              <a:rPr lang="el-GR" smtClean="0"/>
              <a:t>8/9/2020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ΣΧΕΔΙΟ ΠΡΟΣ ΣΥΖΗΤΗΣΗ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9111-02CB-4C6E-8B57-BF50F153B35E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728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F1ABA-4785-47D0-BC35-DE613BAE2830}" type="datetime1">
              <a:rPr lang="el-GR" smtClean="0"/>
              <a:t>8/9/2020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ΣΧΕΔΙΟ ΠΡΟΣ ΣΥΖΗΤΗΣΗ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9111-02CB-4C6E-8B57-BF50F153B35E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375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5045-757F-43EB-8BE2-5260FFAEC336}" type="datetime1">
              <a:rPr lang="el-GR" smtClean="0"/>
              <a:t>8/9/2020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ΣΧΕΔΙΟ ΠΡΟΣ ΣΥΖΗΤΗΣΗ</a:t>
            </a: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9111-02CB-4C6E-8B57-BF50F153B35E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20497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2772-63A0-4DAC-8EFA-66AB29C4D1A4}" type="datetime1">
              <a:rPr lang="el-GR" smtClean="0"/>
              <a:t>8/9/2020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ΣΧΕΔΙΟ ΠΡΟΣ ΣΥΖΗΤΗΣΗ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9111-02CB-4C6E-8B57-BF50F153B35E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587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790D-A897-426C-9537-085B6F5D3B63}" type="datetime1">
              <a:rPr lang="el-GR" smtClean="0"/>
              <a:t>8/9/2020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ΣΧΕΔΙΟ ΠΡΟΣ ΣΥΖΗΤΗΣΗ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9111-02CB-4C6E-8B57-BF50F153B35E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659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890B-0D31-4F94-86AE-E584B12A8AE6}" type="datetime1">
              <a:rPr lang="el-GR" smtClean="0"/>
              <a:t>8/9/2020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ΣΧΕΔΙΟ ΠΡΟΣ ΣΥΖΗΤΗΣΗ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9111-02CB-4C6E-8B57-BF50F153B35E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819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379A-1790-4CFA-8034-D25CCA748DC7}" type="datetime1">
              <a:rPr lang="el-GR" smtClean="0"/>
              <a:t>8/9/2020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ΣΧΕΔΙΟ ΠΡΟΣ ΣΥΖΗΤΗΣΗ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9111-02CB-4C6E-8B57-BF50F153B35E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445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814BB-F620-4C51-A08E-E15A5AD23FEE}" type="datetime1">
              <a:rPr lang="el-GR" smtClean="0"/>
              <a:t>8/9/2020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ΣΧΕΔΙΟ ΠΡΟΣ ΣΥΖΗΤΗΣΗ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19111-02CB-4C6E-8B57-BF50F153B35E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3842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emf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emf"/><Relationship Id="rId5" Type="http://schemas.openxmlformats.org/officeDocument/2006/relationships/image" Target="../media/image1.jpeg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nsete.gr" TargetMode="External"/><Relationship Id="rId2" Type="http://schemas.openxmlformats.org/officeDocument/2006/relationships/hyperlink" Target="http://www.insete.gr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weforum.org/agenda/2020/09/5-things-covid-19-has-taught-us-about-curbing-climate-chang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weforum.org/agenda/2020/09/5-things-covid-19-has-taught-us-about-curbing-climate-chang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flipboard.com/topic/expected/iea-coronavirus-impact-on-co2-emissions-six-times-larger-than-financial-crisis-/a-lEJJY5LQQm2RN50RHK6dQA:a:5768402-3f8da408bc/carbonbrief.or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flipboard.com/topic/expected/iea-coronavirus-impact-on-co2-emissions-six-times-larger-than-financial-crisis-/a-lEJJY5LQQm2RN50RHK6dQA:a:5768402-3f8da408bc/carbonbrief.or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unsplash.com/photos/Ke7gT5KnJg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unsplash.com/photos/Ke7gT5KnJg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9734" y="1049161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l-GR" sz="4900" dirty="0"/>
              <a:t>Τουρισμός &amp; Κλίμα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Σεπτέμβριος 2020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9734" y="3638367"/>
            <a:ext cx="9144000" cy="876822"/>
          </a:xfrm>
        </p:spPr>
        <p:txBody>
          <a:bodyPr/>
          <a:lstStyle/>
          <a:p>
            <a:pPr algn="l"/>
            <a:r>
              <a:rPr lang="el-GR" dirty="0"/>
              <a:t>Δρ. Άρης Ίκκος</a:t>
            </a:r>
            <a:r>
              <a:rPr lang="en-US" dirty="0"/>
              <a:t>, ISHC</a:t>
            </a:r>
            <a:r>
              <a:rPr lang="el-GR" dirty="0"/>
              <a:t>				</a:t>
            </a:r>
            <a:endParaRPr lang="en-US" dirty="0"/>
          </a:p>
          <a:p>
            <a:pPr algn="l"/>
            <a:r>
              <a:rPr lang="el-GR" dirty="0"/>
              <a:t>Επιστημονικός Διευθυντής ΙΝΣΕΤΕ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9111-02CB-4C6E-8B57-BF50F153B35E}" type="slidenum">
              <a:rPr lang="el-GR" smtClean="0"/>
              <a:t>1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126853" y="6282507"/>
            <a:ext cx="9665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©ΙΝ</a:t>
            </a:r>
            <a:r>
              <a:rPr lang="en-US" dirty="0"/>
              <a:t>SETE Intelligence</a:t>
            </a:r>
            <a:r>
              <a:rPr lang="el-GR" dirty="0"/>
              <a:t> – Επιτρέπεται η αναδημοσίευση με την προϋπόθεση της αναφοράς στην Πηγή </a:t>
            </a:r>
          </a:p>
          <a:p>
            <a:endParaRPr lang="el-G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EA8D26-7207-4199-AE62-FB64C9DAF9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853" y="4664198"/>
            <a:ext cx="1413301" cy="10797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877B90-ECE9-4693-802D-0D9ED89A8384}"/>
              </a:ext>
            </a:extLst>
          </p:cNvPr>
          <p:cNvSpPr txBox="1"/>
          <p:nvPr/>
        </p:nvSpPr>
        <p:spPr>
          <a:xfrm>
            <a:off x="1597406" y="5743959"/>
            <a:ext cx="24721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l-GR" sz="1500" dirty="0">
                <a:solidFill>
                  <a:srgbClr val="16549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Ινστιτούτο ΣΕΤΕ</a:t>
            </a:r>
          </a:p>
        </p:txBody>
      </p:sp>
      <p:pic>
        <p:nvPicPr>
          <p:cNvPr id="9" name="Εικόνα 79">
            <a:extLst>
              <a:ext uri="{FF2B5EF4-FFF2-40B4-BE49-F238E27FC236}">
                <a16:creationId xmlns:a16="http://schemas.microsoft.com/office/drawing/2014/main" id="{EBCF3336-BEE4-4010-B101-4404FA4D10F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6912" y="223661"/>
            <a:ext cx="4384902" cy="19725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1309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2" y="648586"/>
            <a:ext cx="3287233" cy="1406345"/>
          </a:xfrm>
        </p:spPr>
        <p:txBody>
          <a:bodyPr/>
          <a:lstStyle/>
          <a:p>
            <a:r>
              <a:rPr lang="el-GR" dirty="0"/>
              <a:t>Κυκλική Οικονομία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9111-02CB-4C6E-8B57-BF50F153B35E}" type="slidenum">
              <a:rPr lang="el-GR" smtClean="0"/>
              <a:t>10</a:t>
            </a:fld>
            <a:endParaRPr lang="el-GR" dirty="0"/>
          </a:p>
        </p:txBody>
      </p:sp>
      <p:pic>
        <p:nvPicPr>
          <p:cNvPr id="6" name="Picture 2" descr="Towards a #circular #economy – GFOSS – Open Technologies Alliance">
            <a:extLst>
              <a:ext uri="{FF2B5EF4-FFF2-40B4-BE49-F238E27FC236}">
                <a16:creationId xmlns:a16="http://schemas.microsoft.com/office/drawing/2014/main" id="{56D3C956-5C65-4192-A6B6-9040765AE8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4" b="13234"/>
          <a:stretch/>
        </p:blipFill>
        <p:spPr bwMode="auto">
          <a:xfrm>
            <a:off x="4567569" y="648586"/>
            <a:ext cx="7325833" cy="570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934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2" y="648586"/>
            <a:ext cx="3287233" cy="1406345"/>
          </a:xfrm>
        </p:spPr>
        <p:txBody>
          <a:bodyPr/>
          <a:lstStyle/>
          <a:p>
            <a:r>
              <a:rPr lang="el-GR" dirty="0"/>
              <a:t>Κυκλική Οικονομία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9111-02CB-4C6E-8B57-BF50F153B35E}" type="slidenum">
              <a:rPr lang="el-GR" smtClean="0"/>
              <a:t>11</a:t>
            </a:fld>
            <a:endParaRPr lang="el-GR" dirty="0"/>
          </a:p>
        </p:txBody>
      </p:sp>
      <p:pic>
        <p:nvPicPr>
          <p:cNvPr id="6" name="Picture 2" descr="Towards a #circular #economy – GFOSS – Open Technologies Alliance">
            <a:extLst>
              <a:ext uri="{FF2B5EF4-FFF2-40B4-BE49-F238E27FC236}">
                <a16:creationId xmlns:a16="http://schemas.microsoft.com/office/drawing/2014/main" id="{56D3C956-5C65-4192-A6B6-9040765AE8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4" b="13234"/>
          <a:stretch/>
        </p:blipFill>
        <p:spPr bwMode="auto">
          <a:xfrm>
            <a:off x="4567569" y="648586"/>
            <a:ext cx="7325833" cy="570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Θέση περιεχομένου 2">
            <a:extLst>
              <a:ext uri="{FF2B5EF4-FFF2-40B4-BE49-F238E27FC236}">
                <a16:creationId xmlns:a16="http://schemas.microsoft.com/office/drawing/2014/main" id="{0D12B5BC-FC8E-4512-AB32-9CD2A7BC92D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8972" y="2323331"/>
            <a:ext cx="4754335" cy="4314238"/>
          </a:xfrm>
        </p:spPr>
        <p:txBody>
          <a:bodyPr>
            <a:normAutofit fontScale="85000" lnSpcReduction="2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l-GR" sz="2400" dirty="0">
                <a:latin typeface="Arial" pitchFamily="34"/>
              </a:rPr>
              <a:t>Έργα ΙΝΣΕΤΕ</a:t>
            </a: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Arial" pitchFamily="34"/>
              </a:rPr>
              <a:t>PET – </a:t>
            </a:r>
            <a:r>
              <a:rPr lang="el-GR" sz="2400" smtClean="0">
                <a:latin typeface="Arial" pitchFamily="34"/>
              </a:rPr>
              <a:t>δείκτες ευφορίας</a:t>
            </a:r>
            <a:endParaRPr lang="en-US" sz="2400" dirty="0" smtClean="0">
              <a:latin typeface="Arial" pitchFamily="34"/>
            </a:endParaRP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el-GR" sz="2400" dirty="0" smtClean="0">
                <a:latin typeface="Arial" pitchFamily="34"/>
              </a:rPr>
              <a:t>Οδηγός </a:t>
            </a:r>
            <a:r>
              <a:rPr lang="el-GR" sz="2400" dirty="0">
                <a:latin typeface="Arial" pitchFamily="34"/>
              </a:rPr>
              <a:t>ανακύκλωσης</a:t>
            </a: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el-GR" sz="2400" dirty="0">
                <a:latin typeface="Arial" pitchFamily="34"/>
              </a:rPr>
              <a:t>Καταγραφή καταναλώσεων </a:t>
            </a:r>
            <a:r>
              <a:rPr lang="en-US" sz="2400" dirty="0">
                <a:latin typeface="Arial" pitchFamily="34"/>
              </a:rPr>
              <a:t/>
            </a:r>
            <a:br>
              <a:rPr lang="en-US" sz="2400" dirty="0">
                <a:latin typeface="Arial" pitchFamily="34"/>
              </a:rPr>
            </a:br>
            <a:r>
              <a:rPr lang="el-GR" sz="2400" dirty="0">
                <a:latin typeface="Arial" pitchFamily="34"/>
              </a:rPr>
              <a:t>στην Κρήτη</a:t>
            </a: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Arial" pitchFamily="34"/>
              </a:rPr>
              <a:t>EUKI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l-GR" sz="2000" dirty="0">
                <a:latin typeface="Arial" pitchFamily="34"/>
              </a:rPr>
              <a:t>Καταναλώσεις ξενοδοχείων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l-GR" sz="2000" dirty="0">
                <a:latin typeface="Arial" pitchFamily="34"/>
              </a:rPr>
              <a:t>Κυκλική οικονομία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sz="2000" dirty="0">
                <a:latin typeface="Arial" pitchFamily="34"/>
              </a:rPr>
              <a:t>Green restart</a:t>
            </a:r>
            <a:endParaRPr lang="el-GR" sz="2000" dirty="0">
              <a:latin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068174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650011-CFCC-4E40-8008-EF2DF11CFCD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/>
              <a:t>Κυκλική οικονομία και ξενοδοχεία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D02974-2872-4F94-A7CD-26353C6B06D0}"/>
              </a:ext>
            </a:extLst>
          </p:cNvPr>
          <p:cNvSpPr txBox="1"/>
          <p:nvPr/>
        </p:nvSpPr>
        <p:spPr>
          <a:xfrm>
            <a:off x="8901808" y="6123543"/>
            <a:ext cx="2382945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Πηγή: </a:t>
            </a:r>
            <a:r>
              <a:rPr lang="en-US" sz="18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Iberostar</a:t>
            </a:r>
            <a:endParaRPr lang="el-GR" sz="1800" b="0" i="1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1E6ACC-339F-4908-8A72-14CACFEB9287}"/>
              </a:ext>
            </a:extLst>
          </p:cNvPr>
          <p:cNvGrpSpPr>
            <a:grpSpLocks noChangeAspect="1"/>
          </p:cNvGrpSpPr>
          <p:nvPr/>
        </p:nvGrpSpPr>
        <p:grpSpPr>
          <a:xfrm>
            <a:off x="838200" y="1562986"/>
            <a:ext cx="8043939" cy="4929889"/>
            <a:chOff x="838200" y="1956391"/>
            <a:chExt cx="7402033" cy="453648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31FF812-5E2E-4161-AE06-26274C83EE16}"/>
                </a:ext>
              </a:extLst>
            </p:cNvPr>
            <p:cNvGrpSpPr/>
            <p:nvPr/>
          </p:nvGrpSpPr>
          <p:grpSpPr>
            <a:xfrm>
              <a:off x="838200" y="1956391"/>
              <a:ext cx="7402033" cy="4536484"/>
              <a:chOff x="838200" y="1956391"/>
              <a:chExt cx="7402033" cy="4536484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FD9E631C-42B5-45E7-A744-C73D8F9B1E7C}"/>
                  </a:ext>
                </a:extLst>
              </p:cNvPr>
              <p:cNvPicPr/>
              <p:nvPr/>
            </p:nvPicPr>
            <p:blipFill rotWithShape="1">
              <a:blip r:embed="rId2"/>
              <a:srcRect l="48552" t="33479" r="5414" b="20507"/>
              <a:stretch/>
            </p:blipFill>
            <p:spPr>
              <a:xfrm>
                <a:off x="838200" y="1956391"/>
                <a:ext cx="7402033" cy="4536484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4F32E9A-D328-47C9-8803-1B210152E0F0}"/>
                  </a:ext>
                </a:extLst>
              </p:cNvPr>
              <p:cNvSpPr/>
              <p:nvPr/>
            </p:nvSpPr>
            <p:spPr>
              <a:xfrm>
                <a:off x="3668233" y="2679405"/>
                <a:ext cx="1222744" cy="287079"/>
              </a:xfrm>
              <a:prstGeom prst="rect">
                <a:avLst/>
              </a:prstGeom>
              <a:solidFill>
                <a:srgbClr val="CFDF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BC15A39-9A68-4764-A828-A0F1B28FB90C}"/>
                </a:ext>
              </a:extLst>
            </p:cNvPr>
            <p:cNvSpPr/>
            <p:nvPr/>
          </p:nvSpPr>
          <p:spPr>
            <a:xfrm>
              <a:off x="4147457" y="3902529"/>
              <a:ext cx="922564" cy="938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0164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87D8EA-5F27-4D79-8BA1-DD433783E4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670" y="197566"/>
            <a:ext cx="952500" cy="727710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B2241C8D-6CE9-4B6F-8811-3416988A6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25" y="561421"/>
            <a:ext cx="3940140" cy="1224136"/>
          </a:xfrm>
        </p:spPr>
        <p:txBody>
          <a:bodyPr>
            <a:normAutofit/>
          </a:bodyPr>
          <a:lstStyle/>
          <a:p>
            <a:pPr algn="ctr"/>
            <a:r>
              <a:rPr lang="el-GR" sz="2000" dirty="0">
                <a:latin typeface="+mn-lt"/>
              </a:rPr>
              <a:t>Πιστεύετε ότι η μετάβαση μιας επιχείρησης σε ένα πιο κυκλικό επιχειρηματικό μοντέλο, θα προσέλκυε περισσότερους πελάτες; </a:t>
            </a:r>
            <a:endParaRPr lang="en-US" sz="2000" dirty="0">
              <a:latin typeface="+mn-lt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15752DD0-D39E-4AED-948A-C768A5613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4" y="2043529"/>
            <a:ext cx="4991586" cy="2985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64105797-E9E6-46D2-A1D9-3C61D663C54F}"/>
              </a:ext>
            </a:extLst>
          </p:cNvPr>
          <p:cNvSpPr txBox="1"/>
          <p:nvPr/>
        </p:nvSpPr>
        <p:spPr>
          <a:xfrm>
            <a:off x="1047004" y="6096682"/>
            <a:ext cx="6094521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Πηγή: </a:t>
            </a:r>
            <a:r>
              <a:rPr lang="en-US" sz="18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EUKI project</a:t>
            </a:r>
            <a:endParaRPr lang="el-GR" sz="1800" b="0" i="1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4975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87D8EA-5F27-4D79-8BA1-DD433783E4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670" y="197566"/>
            <a:ext cx="952500" cy="727710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B2241C8D-6CE9-4B6F-8811-3416988A6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25" y="561421"/>
            <a:ext cx="3940140" cy="1224136"/>
          </a:xfrm>
        </p:spPr>
        <p:txBody>
          <a:bodyPr>
            <a:normAutofit/>
          </a:bodyPr>
          <a:lstStyle/>
          <a:p>
            <a:pPr algn="ctr"/>
            <a:r>
              <a:rPr lang="el-GR" sz="2000" dirty="0">
                <a:latin typeface="+mn-lt"/>
              </a:rPr>
              <a:t>Πιστεύετε ότι η μετάβαση μιας επιχείρησης σε ένα πιο κυκλικό επιχειρηματικό μοντέλο, θα προσέλκυε περισσότερους πελάτες; </a:t>
            </a:r>
            <a:endParaRPr lang="en-US" sz="2000" dirty="0">
              <a:latin typeface="+mn-lt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15752DD0-D39E-4AED-948A-C768A5613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4" y="2043529"/>
            <a:ext cx="4991586" cy="2985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1E95C9B8-1889-49FF-BA8A-DAA18887DEC1}"/>
              </a:ext>
            </a:extLst>
          </p:cNvPr>
          <p:cNvSpPr txBox="1">
            <a:spLocks/>
          </p:cNvSpPr>
          <p:nvPr/>
        </p:nvSpPr>
        <p:spPr>
          <a:xfrm>
            <a:off x="6096000" y="1874147"/>
            <a:ext cx="3314701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rgbClr val="0070C0"/>
                </a:solidFill>
                <a:ea typeface="+mj-ea"/>
                <a:cs typeface="+mj-cs"/>
              </a:defRPr>
            </a:lvl1pPr>
          </a:lstStyle>
          <a:p>
            <a:r>
              <a:rPr lang="el-GR" sz="2000" dirty="0">
                <a:solidFill>
                  <a:schemeClr val="tx1"/>
                </a:solidFill>
              </a:rPr>
              <a:t>Έχετε λάβει ποτέ παράπονα ή εισηγήσεις σχετικά με την περιβαλλοντική σας επίδοση;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34DC661A-78C4-4E29-81EC-FA5316A63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5139310" cy="298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64105797-E9E6-46D2-A1D9-3C61D663C54F}"/>
              </a:ext>
            </a:extLst>
          </p:cNvPr>
          <p:cNvSpPr txBox="1"/>
          <p:nvPr/>
        </p:nvSpPr>
        <p:spPr>
          <a:xfrm>
            <a:off x="1047004" y="6096682"/>
            <a:ext cx="6094521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Πηγή: </a:t>
            </a:r>
            <a:r>
              <a:rPr lang="en-US" sz="18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EUKI project</a:t>
            </a:r>
            <a:endParaRPr lang="el-GR" sz="1800" b="0" i="1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3845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DA16A6-212B-48AE-9789-40FCA4B5107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/>
              <a:t>Γνωρίζετε για την κυκλική οικονομία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BA8A5D2D-5CE1-434F-8D82-9D1628550A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40"/>
          <a:stretch/>
        </p:blipFill>
        <p:spPr bwMode="auto">
          <a:xfrm>
            <a:off x="1045573" y="1930218"/>
            <a:ext cx="877824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8E045E9-E47A-4DEC-AB02-89FC8C89BC93}"/>
              </a:ext>
            </a:extLst>
          </p:cNvPr>
          <p:cNvSpPr txBox="1"/>
          <p:nvPr/>
        </p:nvSpPr>
        <p:spPr>
          <a:xfrm>
            <a:off x="1047004" y="6096682"/>
            <a:ext cx="6094521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Πηγή: </a:t>
            </a:r>
            <a:r>
              <a:rPr lang="en-US" sz="18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EUKI project</a:t>
            </a:r>
            <a:endParaRPr lang="el-GR" sz="1800" b="0" i="1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8237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87D8EA-5F27-4D79-8BA1-DD433783E4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670" y="197566"/>
            <a:ext cx="952500" cy="72771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47B5228-D734-481A-B98C-F078616295D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62" y="1598391"/>
            <a:ext cx="3536509" cy="191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DA97AC0-834F-46FA-A8E4-C0ED7B7B3F42}"/>
              </a:ext>
            </a:extLst>
          </p:cNvPr>
          <p:cNvSpPr/>
          <p:nvPr/>
        </p:nvSpPr>
        <p:spPr>
          <a:xfrm>
            <a:off x="161248" y="322228"/>
            <a:ext cx="4354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l-GR" b="1" dirty="0">
                <a:latin typeface="+mj-lt"/>
                <a:ea typeface="+mj-ea"/>
                <a:cs typeface="+mj-cs"/>
              </a:rPr>
              <a:t>Πιστεύετε ότι μέσω της συνεργασίας με τους προμηθευτές σας μπορείτε να βρείτε λύσεις που θα βοηθήσουν τον οργανισμό σας να υιοθετήσει κυκλικά επιχειρηματικά μοντέλα; </a:t>
            </a:r>
            <a:endParaRPr lang="en-US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051131-87B9-42CA-9B0B-10A1F7BA58A2}"/>
              </a:ext>
            </a:extLst>
          </p:cNvPr>
          <p:cNvSpPr txBox="1"/>
          <p:nvPr/>
        </p:nvSpPr>
        <p:spPr>
          <a:xfrm>
            <a:off x="246904" y="6262334"/>
            <a:ext cx="6094521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Πηγή: </a:t>
            </a:r>
            <a:r>
              <a:rPr lang="en-US" sz="18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EUKI project</a:t>
            </a:r>
            <a:endParaRPr lang="el-GR" sz="1800" b="0" i="1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BABFEB9-35BE-4426-95FA-932B679E3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847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856" y="4723265"/>
            <a:ext cx="3174084" cy="197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87D8EA-5F27-4D79-8BA1-DD433783E4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670" y="197566"/>
            <a:ext cx="952500" cy="72771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47B5228-D734-481A-B98C-F078616295D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62" y="1598391"/>
            <a:ext cx="3536509" cy="191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44781" y="3346434"/>
            <a:ext cx="3590852" cy="1539069"/>
          </a:xfrm>
        </p:spPr>
        <p:txBody>
          <a:bodyPr/>
          <a:lstStyle/>
          <a:p>
            <a:pPr algn="ctr"/>
            <a:r>
              <a:rPr lang="el-GR" sz="1800" b="1" dirty="0"/>
              <a:t>‘</a:t>
            </a:r>
            <a:r>
              <a:rPr lang="el-GR" sz="1800" b="1" dirty="0" err="1"/>
              <a:t>Εχετε</a:t>
            </a:r>
            <a:r>
              <a:rPr lang="el-GR" sz="1800" b="1" dirty="0"/>
              <a:t> προσεγγίσει ποτέ τους προμηθευτές σας για να βρείτε μια 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l-GR" sz="1800" b="1" dirty="0"/>
              <a:t>πιο βιώσιμη και κυκλική λύση 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l-GR" sz="1800" b="1" dirty="0"/>
              <a:t>για ένα προϊόν; </a:t>
            </a:r>
            <a:endParaRPr lang="en-US" sz="18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A97AC0-834F-46FA-A8E4-C0ED7B7B3F42}"/>
              </a:ext>
            </a:extLst>
          </p:cNvPr>
          <p:cNvSpPr/>
          <p:nvPr/>
        </p:nvSpPr>
        <p:spPr>
          <a:xfrm>
            <a:off x="161248" y="322228"/>
            <a:ext cx="4354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l-GR" b="1" dirty="0">
                <a:latin typeface="+mj-lt"/>
                <a:ea typeface="+mj-ea"/>
                <a:cs typeface="+mj-cs"/>
              </a:rPr>
              <a:t>Πιστεύετε ότι μέσω της συνεργασίας με τους προμηθευτές σας μπορείτε να βρείτε λύσεις που θα βοηθήσουν τον οργανισμό σας να υιοθετήσει κυκλικά επιχειρηματικά μοντέλα; </a:t>
            </a:r>
            <a:endParaRPr lang="en-US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051131-87B9-42CA-9B0B-10A1F7BA58A2}"/>
              </a:ext>
            </a:extLst>
          </p:cNvPr>
          <p:cNvSpPr txBox="1"/>
          <p:nvPr/>
        </p:nvSpPr>
        <p:spPr>
          <a:xfrm>
            <a:off x="246904" y="6262334"/>
            <a:ext cx="6094521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Πηγή: </a:t>
            </a:r>
            <a:r>
              <a:rPr lang="en-US" sz="18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EUKI project</a:t>
            </a:r>
            <a:endParaRPr lang="el-GR" sz="1800" b="0" i="1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0679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856" y="4723265"/>
            <a:ext cx="3174084" cy="197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95298" y="322229"/>
            <a:ext cx="4354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l-GR" b="1" dirty="0">
                <a:latin typeface="+mj-lt"/>
                <a:ea typeface="+mj-ea"/>
                <a:cs typeface="+mj-cs"/>
              </a:rPr>
              <a:t>Πιστεύετε ότι υπάρχουν προμηθευτές στην Ελλάδα </a:t>
            </a:r>
            <a:r>
              <a:rPr lang="en-US" b="1" dirty="0">
                <a:latin typeface="+mj-lt"/>
                <a:ea typeface="+mj-ea"/>
                <a:cs typeface="+mj-cs"/>
              </a:rPr>
              <a:t> </a:t>
            </a:r>
            <a:r>
              <a:rPr lang="el-GR" b="1" dirty="0">
                <a:latin typeface="+mj-lt"/>
                <a:ea typeface="+mj-ea"/>
                <a:cs typeface="+mj-cs"/>
              </a:rPr>
              <a:t>που εφαρμόζουν τις αρχές της κυκλικής οικονομίας </a:t>
            </a:r>
            <a:r>
              <a:rPr lang="en-US" b="1" dirty="0">
                <a:latin typeface="+mj-lt"/>
                <a:ea typeface="+mj-ea"/>
                <a:cs typeface="+mj-cs"/>
              </a:rPr>
              <a:t> </a:t>
            </a:r>
            <a:r>
              <a:rPr lang="el-GR" b="1" dirty="0">
                <a:latin typeface="+mj-lt"/>
                <a:ea typeface="+mj-ea"/>
                <a:cs typeface="+mj-cs"/>
              </a:rPr>
              <a:t>στην επιχείρηση τους και στις υπηρεσίες που παρέχουν;</a:t>
            </a:r>
            <a:endParaRPr lang="en-US" b="1" dirty="0">
              <a:latin typeface="+mj-lt"/>
              <a:ea typeface="+mj-ea"/>
              <a:cs typeface="+mj-cs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" r="5234"/>
          <a:stretch/>
        </p:blipFill>
        <p:spPr bwMode="auto">
          <a:xfrm>
            <a:off x="5895729" y="1598391"/>
            <a:ext cx="3218852" cy="206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87D8EA-5F27-4D79-8BA1-DD433783E4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670" y="197566"/>
            <a:ext cx="952500" cy="72771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47B5228-D734-481A-B98C-F078616295D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62" y="1598391"/>
            <a:ext cx="3536509" cy="191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44781" y="3346434"/>
            <a:ext cx="3590852" cy="1539069"/>
          </a:xfrm>
        </p:spPr>
        <p:txBody>
          <a:bodyPr/>
          <a:lstStyle/>
          <a:p>
            <a:pPr algn="ctr"/>
            <a:r>
              <a:rPr lang="el-GR" sz="1800" b="1" dirty="0"/>
              <a:t>‘</a:t>
            </a:r>
            <a:r>
              <a:rPr lang="el-GR" sz="1800" b="1" dirty="0" err="1"/>
              <a:t>Εχετε</a:t>
            </a:r>
            <a:r>
              <a:rPr lang="el-GR" sz="1800" b="1" dirty="0"/>
              <a:t> προσεγγίσει ποτέ τους προμηθευτές σας για να βρείτε μια 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l-GR" sz="1800" b="1" dirty="0"/>
              <a:t>πιο βιώσιμη και κυκλική λύση 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l-GR" sz="1800" b="1" dirty="0"/>
              <a:t>για ένα προϊόν; </a:t>
            </a:r>
            <a:endParaRPr lang="en-US" sz="18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A97AC0-834F-46FA-A8E4-C0ED7B7B3F42}"/>
              </a:ext>
            </a:extLst>
          </p:cNvPr>
          <p:cNvSpPr/>
          <p:nvPr/>
        </p:nvSpPr>
        <p:spPr>
          <a:xfrm>
            <a:off x="161248" y="322228"/>
            <a:ext cx="4354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l-GR" b="1" dirty="0">
                <a:latin typeface="+mj-lt"/>
                <a:ea typeface="+mj-ea"/>
                <a:cs typeface="+mj-cs"/>
              </a:rPr>
              <a:t>Πιστεύετε ότι μέσω της συνεργασίας με τους προμηθευτές σας μπορείτε να βρείτε λύσεις που θα βοηθήσουν τον οργανισμό σας να υιοθετήσει κυκλικά επιχειρηματικά μοντέλα; </a:t>
            </a:r>
            <a:endParaRPr lang="en-US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051131-87B9-42CA-9B0B-10A1F7BA58A2}"/>
              </a:ext>
            </a:extLst>
          </p:cNvPr>
          <p:cNvSpPr txBox="1"/>
          <p:nvPr/>
        </p:nvSpPr>
        <p:spPr>
          <a:xfrm>
            <a:off x="246904" y="6262334"/>
            <a:ext cx="6094521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Πηγή: </a:t>
            </a:r>
            <a:r>
              <a:rPr lang="en-US" sz="18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EUKI project</a:t>
            </a:r>
            <a:endParaRPr lang="el-GR" sz="1800" b="0" i="1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0829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856" y="4723265"/>
            <a:ext cx="3174084" cy="197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95298" y="322229"/>
            <a:ext cx="4354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l-GR" b="1" dirty="0">
                <a:latin typeface="+mj-lt"/>
                <a:ea typeface="+mj-ea"/>
                <a:cs typeface="+mj-cs"/>
              </a:rPr>
              <a:t>Πιστεύετε ότι υπάρχουν προμηθευτές στην Ελλάδα </a:t>
            </a:r>
            <a:r>
              <a:rPr lang="en-US" b="1" dirty="0">
                <a:latin typeface="+mj-lt"/>
                <a:ea typeface="+mj-ea"/>
                <a:cs typeface="+mj-cs"/>
              </a:rPr>
              <a:t> </a:t>
            </a:r>
            <a:r>
              <a:rPr lang="el-GR" b="1" dirty="0">
                <a:latin typeface="+mj-lt"/>
                <a:ea typeface="+mj-ea"/>
                <a:cs typeface="+mj-cs"/>
              </a:rPr>
              <a:t>που εφαρμόζουν τις αρχές της κυκλικής οικονομίας </a:t>
            </a:r>
            <a:r>
              <a:rPr lang="en-US" b="1" dirty="0">
                <a:latin typeface="+mj-lt"/>
                <a:ea typeface="+mj-ea"/>
                <a:cs typeface="+mj-cs"/>
              </a:rPr>
              <a:t> </a:t>
            </a:r>
            <a:r>
              <a:rPr lang="el-GR" b="1" dirty="0">
                <a:latin typeface="+mj-lt"/>
                <a:ea typeface="+mj-ea"/>
                <a:cs typeface="+mj-cs"/>
              </a:rPr>
              <a:t>στην επιχείρηση τους και στις υπηρεσίες που παρέχουν;</a:t>
            </a:r>
            <a:endParaRPr lang="en-US" b="1" dirty="0">
              <a:latin typeface="+mj-lt"/>
              <a:ea typeface="+mj-ea"/>
              <a:cs typeface="+mj-cs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" r="5234"/>
          <a:stretch/>
        </p:blipFill>
        <p:spPr bwMode="auto">
          <a:xfrm>
            <a:off x="5895729" y="1598391"/>
            <a:ext cx="3218852" cy="206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7772400" y="3429000"/>
            <a:ext cx="3722504" cy="1113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000" b="1" cap="none" dirty="0"/>
              <a:t>Πιστεύετε ότι υπάρχουν διαθέσιμα κυκλικά και βιώσιμα προϊόντα και υπηρεσίες στην Ελλάδα;  </a:t>
            </a:r>
            <a:endParaRPr lang="en-US" sz="2000" b="1" cap="none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906" y="4667703"/>
            <a:ext cx="3429424" cy="203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87D8EA-5F27-4D79-8BA1-DD433783E4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670" y="197566"/>
            <a:ext cx="952500" cy="72771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47B5228-D734-481A-B98C-F078616295D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62" y="1598391"/>
            <a:ext cx="3536509" cy="191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44781" y="3346434"/>
            <a:ext cx="3590852" cy="1539069"/>
          </a:xfrm>
        </p:spPr>
        <p:txBody>
          <a:bodyPr/>
          <a:lstStyle/>
          <a:p>
            <a:pPr algn="ctr"/>
            <a:r>
              <a:rPr lang="el-GR" sz="1800" b="1" dirty="0"/>
              <a:t>‘</a:t>
            </a:r>
            <a:r>
              <a:rPr lang="el-GR" sz="1800" b="1" dirty="0" err="1"/>
              <a:t>Εχετε</a:t>
            </a:r>
            <a:r>
              <a:rPr lang="el-GR" sz="1800" b="1" dirty="0"/>
              <a:t> προσεγγίσει ποτέ τους προμηθευτές σας για να βρείτε μια 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l-GR" sz="1800" b="1" dirty="0"/>
              <a:t>πιο βιώσιμη και κυκλική λύση 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l-GR" sz="1800" b="1" dirty="0"/>
              <a:t>για ένα προϊόν; </a:t>
            </a:r>
            <a:endParaRPr lang="en-US" sz="18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A97AC0-834F-46FA-A8E4-C0ED7B7B3F42}"/>
              </a:ext>
            </a:extLst>
          </p:cNvPr>
          <p:cNvSpPr/>
          <p:nvPr/>
        </p:nvSpPr>
        <p:spPr>
          <a:xfrm>
            <a:off x="161248" y="322228"/>
            <a:ext cx="4354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l-GR" b="1" dirty="0">
                <a:latin typeface="+mj-lt"/>
                <a:ea typeface="+mj-ea"/>
                <a:cs typeface="+mj-cs"/>
              </a:rPr>
              <a:t>Πιστεύετε ότι μέσω της συνεργασίας με τους προμηθευτές σας μπορείτε να βρείτε λύσεις που θα βοηθήσουν τον οργανισμό σας να υιοθετήσει κυκλικά επιχειρηματικά μοντέλα; </a:t>
            </a:r>
            <a:endParaRPr lang="en-US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051131-87B9-42CA-9B0B-10A1F7BA58A2}"/>
              </a:ext>
            </a:extLst>
          </p:cNvPr>
          <p:cNvSpPr txBox="1"/>
          <p:nvPr/>
        </p:nvSpPr>
        <p:spPr>
          <a:xfrm>
            <a:off x="246904" y="6262334"/>
            <a:ext cx="6094521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Πηγή: </a:t>
            </a:r>
            <a:r>
              <a:rPr lang="en-US" sz="18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EUKI project</a:t>
            </a:r>
            <a:endParaRPr lang="el-GR" sz="1800" b="0" i="1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1956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ΣΕΤΕ – ΙΝΣΕΤΕ – </a:t>
            </a:r>
            <a:r>
              <a:rPr lang="en-US" dirty="0"/>
              <a:t>Marketing Greece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3851580" y="2576189"/>
            <a:ext cx="4081148" cy="5711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l-GR" sz="1320" dirty="0">
                <a:solidFill>
                  <a:schemeClr val="tx1"/>
                </a:solidFill>
              </a:rPr>
              <a:t>Μέσο υποστήριξης και ανάδειξης των θεμάτων του ελληνικού τουρισμού &amp; ενεργός φορέας δράσης </a:t>
            </a:r>
            <a:endParaRPr lang="en-US" sz="1320" dirty="0">
              <a:solidFill>
                <a:schemeClr val="tx1"/>
              </a:solidFill>
            </a:endParaRPr>
          </a:p>
          <a:p>
            <a:pPr algn="ctr"/>
            <a:endParaRPr lang="el-GR" sz="144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4" descr="\\Server01\secretary_s\Logos\2014 +\sete logo cmyk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579" y="2118343"/>
            <a:ext cx="1099942" cy="44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94" y="3665387"/>
            <a:ext cx="1113518" cy="4214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51521" y="2109183"/>
            <a:ext cx="2981207" cy="4550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l-GR" sz="1680" b="1" dirty="0">
                <a:solidFill>
                  <a:srgbClr val="003366"/>
                </a:solidFill>
              </a:rPr>
              <a:t>Σύγχρονος Κοινωνικός Εταίρος</a:t>
            </a:r>
            <a:endParaRPr lang="el-GR" sz="168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51912" y="3663446"/>
            <a:ext cx="3217370" cy="145568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74320" indent="-274320">
              <a:buFont typeface="+mj-lt"/>
              <a:buAutoNum type="arabicPeriod"/>
            </a:pPr>
            <a:r>
              <a:rPr lang="el-GR" sz="1320" dirty="0">
                <a:solidFill>
                  <a:srgbClr val="003366"/>
                </a:solidFill>
              </a:rPr>
              <a:t>Αναβάθμιση της τουριστικής εκπαίδευσης και κατάρτισης στη χώρα</a:t>
            </a:r>
          </a:p>
          <a:p>
            <a:pPr marL="274320" indent="-274320">
              <a:buFont typeface="+mj-lt"/>
              <a:buAutoNum type="arabicPeriod"/>
            </a:pPr>
            <a:r>
              <a:rPr lang="el-GR" sz="1320" dirty="0">
                <a:solidFill>
                  <a:srgbClr val="003366"/>
                </a:solidFill>
              </a:rPr>
              <a:t>Παροχή επιστημονικής και τεχνικής υποστήριξης </a:t>
            </a:r>
          </a:p>
          <a:p>
            <a:pPr marL="274320" indent="-274320">
              <a:buFont typeface="+mj-lt"/>
              <a:buAutoNum type="arabicPeriod"/>
            </a:pPr>
            <a:r>
              <a:rPr lang="el-GR" sz="1320" dirty="0">
                <a:solidFill>
                  <a:srgbClr val="003366"/>
                </a:solidFill>
              </a:rPr>
              <a:t>Ενίσχυση των μηχανισμών ανάπτυξης του ανθρώπινου δυναμικού</a:t>
            </a:r>
          </a:p>
          <a:p>
            <a:pPr marL="274320" indent="-274320">
              <a:buFont typeface="+mj-lt"/>
              <a:buAutoNum type="arabicPeriod"/>
            </a:pPr>
            <a:endParaRPr lang="el-GR" sz="1320" b="1" dirty="0">
              <a:solidFill>
                <a:srgbClr val="003366"/>
              </a:solidFill>
            </a:endParaRPr>
          </a:p>
          <a:p>
            <a:pPr marL="274320" indent="-274320">
              <a:buFont typeface="+mj-lt"/>
              <a:buAutoNum type="arabicPeriod"/>
            </a:pPr>
            <a:endParaRPr lang="el-GR" sz="1320" dirty="0">
              <a:solidFill>
                <a:srgbClr val="0033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23660" y="4097453"/>
            <a:ext cx="1128252" cy="10216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el-GR" sz="144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62311" y="3672549"/>
            <a:ext cx="4514941" cy="145568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74320" indent="-274320">
              <a:buFont typeface="+mj-lt"/>
              <a:buAutoNum type="arabicPeriod"/>
            </a:pPr>
            <a:r>
              <a:rPr lang="el-GR" sz="1320" dirty="0">
                <a:solidFill>
                  <a:srgbClr val="003366"/>
                </a:solidFill>
              </a:rPr>
              <a:t>Σχεδιασμός και  ανάπτυξη τουριστικών προϊόντων και προορισμών</a:t>
            </a:r>
          </a:p>
          <a:p>
            <a:pPr marL="274320" indent="-274320">
              <a:buFont typeface="+mj-lt"/>
              <a:buAutoNum type="arabicPeriod"/>
            </a:pPr>
            <a:r>
              <a:rPr lang="el-GR" sz="1320" dirty="0">
                <a:solidFill>
                  <a:srgbClr val="003366"/>
                </a:solidFill>
              </a:rPr>
              <a:t>Επικοινωνία &amp; Marketing του Ελληνικού τουριστικού προϊόντος</a:t>
            </a:r>
          </a:p>
          <a:p>
            <a:pPr marL="274320" indent="-274320">
              <a:buFont typeface="+mj-lt"/>
              <a:buAutoNum type="arabicPeriod"/>
            </a:pPr>
            <a:r>
              <a:rPr lang="el-GR" sz="1320" dirty="0">
                <a:solidFill>
                  <a:srgbClr val="003366"/>
                </a:solidFill>
              </a:rPr>
              <a:t>Υλοποίηση ψηφιακών καμπανιών </a:t>
            </a:r>
          </a:p>
          <a:p>
            <a:pPr marL="274320" indent="-274320">
              <a:buFont typeface="+mj-lt"/>
              <a:buAutoNum type="arabicPeriod"/>
            </a:pPr>
            <a:r>
              <a:rPr lang="el-GR" sz="1320" dirty="0">
                <a:solidFill>
                  <a:srgbClr val="003366"/>
                </a:solidFill>
              </a:rPr>
              <a:t>Προβολή και προώθηση σε </a:t>
            </a:r>
            <a:r>
              <a:rPr lang="el-GR" sz="1320" dirty="0" err="1">
                <a:solidFill>
                  <a:srgbClr val="003366"/>
                </a:solidFill>
              </a:rPr>
              <a:t>στοχευμένες</a:t>
            </a:r>
            <a:r>
              <a:rPr lang="el-GR" sz="1320" dirty="0">
                <a:solidFill>
                  <a:srgbClr val="003366"/>
                </a:solidFill>
              </a:rPr>
              <a:t> αγορές – στόχους</a:t>
            </a:r>
          </a:p>
          <a:p>
            <a:pPr marL="274320" indent="-274320">
              <a:buFont typeface="+mj-lt"/>
              <a:buAutoNum type="arabicPeriod"/>
            </a:pPr>
            <a:r>
              <a:rPr lang="el-GR" sz="1320" dirty="0">
                <a:solidFill>
                  <a:srgbClr val="003366"/>
                </a:solidFill>
              </a:rPr>
              <a:t>«Άνοιγμα» νέων αγορών με νέα κανάλια επικοινωνίας</a:t>
            </a:r>
          </a:p>
          <a:p>
            <a:pPr marL="274320" indent="-274320">
              <a:buFont typeface="+mj-lt"/>
              <a:buAutoNum type="arabicPeriod"/>
            </a:pPr>
            <a:endParaRPr lang="el-GR" sz="1320" dirty="0">
              <a:solidFill>
                <a:srgbClr val="003366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93750" y="4282510"/>
            <a:ext cx="1453517" cy="237931"/>
          </a:xfrm>
          <a:prstGeom prst="rect">
            <a:avLst/>
          </a:prstGeom>
        </p:spPr>
      </p:pic>
      <p:cxnSp>
        <p:nvCxnSpPr>
          <p:cNvPr id="12" name="Elbow Connector 11"/>
          <p:cNvCxnSpPr/>
          <p:nvPr/>
        </p:nvCxnSpPr>
        <p:spPr>
          <a:xfrm rot="10800000" flipV="1">
            <a:off x="1323662" y="2341305"/>
            <a:ext cx="2527919" cy="2266986"/>
          </a:xfrm>
          <a:prstGeom prst="bentConnector3">
            <a:avLst>
              <a:gd name="adj1" fmla="val 110852"/>
            </a:avLst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>
            <a:off x="7932728" y="2336725"/>
            <a:ext cx="2844524" cy="2063666"/>
          </a:xfrm>
          <a:prstGeom prst="bentConnector3">
            <a:avLst>
              <a:gd name="adj1" fmla="val 109644"/>
            </a:avLst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62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DA16A6-212B-48AE-9789-40FCA4B5107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/>
              <a:t>Τα ξενοδοχεία στην Ελλάδα, 2019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0B34E9B-C3ED-4DAD-8ADA-326E134F88A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199" y="1494064"/>
            <a:ext cx="11073493" cy="5143822"/>
          </a:xfrm>
        </p:spPr>
        <p:txBody>
          <a:bodyPr>
            <a:normAutofit fontScale="92500"/>
          </a:bodyPr>
          <a:lstStyle/>
          <a:p>
            <a:pPr lvl="0">
              <a:lnSpc>
                <a:spcPct val="150000"/>
              </a:lnSpc>
            </a:pPr>
            <a:r>
              <a:rPr lang="el-GR" dirty="0">
                <a:latin typeface="Arial" pitchFamily="34"/>
              </a:rPr>
              <a:t>10.782 μονάδες με ~415 χιλ. δωμάτια</a:t>
            </a:r>
          </a:p>
          <a:p>
            <a:pPr lvl="0">
              <a:lnSpc>
                <a:spcPct val="150000"/>
              </a:lnSpc>
            </a:pPr>
            <a:r>
              <a:rPr lang="el-GR" dirty="0">
                <a:latin typeface="Arial" pitchFamily="34"/>
              </a:rPr>
              <a:t>Εκπομπές </a:t>
            </a:r>
            <a:r>
              <a:rPr lang="en-US" dirty="0">
                <a:latin typeface="Arial" pitchFamily="34"/>
              </a:rPr>
              <a:t>CO2</a:t>
            </a:r>
            <a:r>
              <a:rPr lang="el-GR" dirty="0">
                <a:latin typeface="Arial" pitchFamily="34"/>
              </a:rPr>
              <a:t>: 3,9 εκατ. τόνοι ή 3,5% συνόλου χώρας</a:t>
            </a:r>
          </a:p>
          <a:p>
            <a:pPr lvl="0">
              <a:lnSpc>
                <a:spcPct val="150000"/>
              </a:lnSpc>
            </a:pPr>
            <a:r>
              <a:rPr lang="el-GR" dirty="0">
                <a:latin typeface="Arial" pitchFamily="34"/>
              </a:rPr>
              <a:t>Κύκλος εργασιών ξενοδοχείων € 9,2 δις + ΦΠΑ, Φόρος </a:t>
            </a:r>
            <a:r>
              <a:rPr lang="el-GR" dirty="0" err="1">
                <a:latin typeface="Arial" pitchFamily="34"/>
              </a:rPr>
              <a:t>διαμ</a:t>
            </a:r>
            <a:r>
              <a:rPr lang="el-GR" dirty="0">
                <a:latin typeface="Arial" pitchFamily="34"/>
              </a:rPr>
              <a:t>. ~ €11 δισ. </a:t>
            </a:r>
            <a:br>
              <a:rPr lang="el-GR" dirty="0">
                <a:latin typeface="Arial" pitchFamily="34"/>
              </a:rPr>
            </a:br>
            <a:r>
              <a:rPr lang="el-GR" dirty="0">
                <a:latin typeface="Arial" pitchFamily="34"/>
              </a:rPr>
              <a:t>Αντιστοιχεί σε ~6% ΑΕΠ </a:t>
            </a:r>
          </a:p>
          <a:p>
            <a:pPr lvl="0">
              <a:lnSpc>
                <a:spcPct val="150000"/>
              </a:lnSpc>
            </a:pPr>
            <a:r>
              <a:rPr lang="el-GR" dirty="0">
                <a:latin typeface="Arial" pitchFamily="34"/>
              </a:rPr>
              <a:t>Πριν την πανδημία, τα ξενοδοχεία και ο κλάδος ευρύτερα (πχ ΔΑΑ) έκανε σημαντικές επενδύσεις για μείωση </a:t>
            </a:r>
            <a:r>
              <a:rPr lang="en-US" dirty="0">
                <a:latin typeface="Arial" pitchFamily="34"/>
              </a:rPr>
              <a:t>CO2 </a:t>
            </a:r>
            <a:r>
              <a:rPr lang="el-GR" dirty="0">
                <a:latin typeface="Arial" pitchFamily="34"/>
              </a:rPr>
              <a:t>και ενεργειακών καταναλώσεων</a:t>
            </a: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A764BF-49A5-4D39-91EF-D122C3CBE08B}"/>
              </a:ext>
            </a:extLst>
          </p:cNvPr>
          <p:cNvSpPr txBox="1"/>
          <p:nvPr/>
        </p:nvSpPr>
        <p:spPr>
          <a:xfrm>
            <a:off x="246904" y="6262334"/>
            <a:ext cx="6094521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Πηγή: ΙΝΣΕΤΕ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E150E1-D744-4FB3-8660-C2FC4252BD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30821"/>
            <a:ext cx="10515600" cy="669752"/>
          </a:xfrm>
        </p:spPr>
        <p:txBody>
          <a:bodyPr>
            <a:normAutofit/>
          </a:bodyPr>
          <a:lstStyle/>
          <a:p>
            <a:pPr lvl="0"/>
            <a:r>
              <a:rPr lang="el-GR" sz="3200" b="1" dirty="0"/>
              <a:t>Περιβαλλοντικοί δείκτες ξενοδοχείων 5* Κρήτης 2018/19</a:t>
            </a:r>
          </a:p>
        </p:txBody>
      </p:sp>
      <p:pic>
        <p:nvPicPr>
          <p:cNvPr id="3" name="Εικόνα 7">
            <a:extLst>
              <a:ext uri="{FF2B5EF4-FFF2-40B4-BE49-F238E27FC236}">
                <a16:creationId xmlns:a16="http://schemas.microsoft.com/office/drawing/2014/main" id="{FA1A05D9-D0F0-41A3-BCB9-7485FCCB6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543" y="3986547"/>
            <a:ext cx="5171349" cy="26189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Εικόνα 10">
            <a:extLst>
              <a:ext uri="{FF2B5EF4-FFF2-40B4-BE49-F238E27FC236}">
                <a16:creationId xmlns:a16="http://schemas.microsoft.com/office/drawing/2014/main" id="{77B9B67E-F9C5-4D12-AA2A-B4652228A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651" y="1144968"/>
            <a:ext cx="5171349" cy="26189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Εικόνα 12">
            <a:extLst>
              <a:ext uri="{FF2B5EF4-FFF2-40B4-BE49-F238E27FC236}">
                <a16:creationId xmlns:a16="http://schemas.microsoft.com/office/drawing/2014/main" id="{D08B1B64-06A5-45B8-9D40-6988E4E93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543" y="1134107"/>
            <a:ext cx="5171349" cy="26189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ECAFE0-B331-45F9-8BB5-AF63F011D98D}"/>
              </a:ext>
            </a:extLst>
          </p:cNvPr>
          <p:cNvSpPr txBox="1"/>
          <p:nvPr/>
        </p:nvSpPr>
        <p:spPr>
          <a:xfrm>
            <a:off x="246904" y="6262334"/>
            <a:ext cx="6094521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Πηγή: ΙΝΣΕΤΕ</a:t>
            </a:r>
          </a:p>
        </p:txBody>
      </p:sp>
    </p:spTree>
    <p:extLst>
      <p:ext uri="{BB962C8B-B14F-4D97-AF65-F5344CB8AC3E}">
        <p14:creationId xmlns:p14="http://schemas.microsoft.com/office/powerpoint/2010/main" val="1087339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E150E1-D744-4FB3-8660-C2FC4252BD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30821"/>
            <a:ext cx="10515600" cy="669752"/>
          </a:xfrm>
        </p:spPr>
        <p:txBody>
          <a:bodyPr>
            <a:normAutofit/>
          </a:bodyPr>
          <a:lstStyle/>
          <a:p>
            <a:pPr lvl="0"/>
            <a:r>
              <a:rPr lang="el-GR" sz="3200" b="1" dirty="0"/>
              <a:t>Περιβαλλοντικοί δείκτες ξενοδοχείων 5* Κρήτης 2018/19</a:t>
            </a:r>
          </a:p>
        </p:txBody>
      </p:sp>
      <p:pic>
        <p:nvPicPr>
          <p:cNvPr id="3" name="Εικόνα 7">
            <a:extLst>
              <a:ext uri="{FF2B5EF4-FFF2-40B4-BE49-F238E27FC236}">
                <a16:creationId xmlns:a16="http://schemas.microsoft.com/office/drawing/2014/main" id="{FA1A05D9-D0F0-41A3-BCB9-7485FCCB6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543" y="3986547"/>
            <a:ext cx="5171349" cy="26189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Εικόνα 10">
            <a:extLst>
              <a:ext uri="{FF2B5EF4-FFF2-40B4-BE49-F238E27FC236}">
                <a16:creationId xmlns:a16="http://schemas.microsoft.com/office/drawing/2014/main" id="{77B9B67E-F9C5-4D12-AA2A-B4652228A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651" y="1144968"/>
            <a:ext cx="5171349" cy="26189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Εικόνα 12">
            <a:extLst>
              <a:ext uri="{FF2B5EF4-FFF2-40B4-BE49-F238E27FC236}">
                <a16:creationId xmlns:a16="http://schemas.microsoft.com/office/drawing/2014/main" id="{D08B1B64-06A5-45B8-9D40-6988E4E93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543" y="1134107"/>
            <a:ext cx="5171349" cy="26189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EC6EFB-91A7-4BC1-9C45-598002371D43}"/>
              </a:ext>
            </a:extLst>
          </p:cNvPr>
          <p:cNvSpPr txBox="1"/>
          <p:nvPr/>
        </p:nvSpPr>
        <p:spPr>
          <a:xfrm>
            <a:off x="924651" y="4011584"/>
            <a:ext cx="5510892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dirty="0"/>
              <a:t>Μειώσεις ανά (</a:t>
            </a:r>
            <a:r>
              <a:rPr lang="el-GR" sz="2000" dirty="0" err="1"/>
              <a:t>ατομο</a:t>
            </a:r>
            <a:r>
              <a:rPr lang="el-GR" sz="2000" dirty="0"/>
              <a:t>-)διανυκτέρευση: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-5,3% στην ενέργεια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-1,4% στο νερό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-6,0% στα απόβλητα</a:t>
            </a:r>
            <a:endParaRPr lang="en-GB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ECAFE0-B331-45F9-8BB5-AF63F011D98D}"/>
              </a:ext>
            </a:extLst>
          </p:cNvPr>
          <p:cNvSpPr txBox="1"/>
          <p:nvPr/>
        </p:nvSpPr>
        <p:spPr>
          <a:xfrm>
            <a:off x="246904" y="6262334"/>
            <a:ext cx="6094521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Πηγή: ΙΝΣΕΤΕ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F9A03B4-1DF3-4B2A-AF1F-3777EE31E27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K</a:t>
            </a:r>
            <a:r>
              <a:rPr lang="el-GR" dirty="0" err="1"/>
              <a:t>ατανομή</a:t>
            </a:r>
            <a:r>
              <a:rPr lang="el-GR" dirty="0"/>
              <a:t> κατανάλωσης ενέργειας </a:t>
            </a:r>
            <a:br>
              <a:rPr lang="el-GR" dirty="0"/>
            </a:br>
            <a:r>
              <a:rPr lang="el-GR" dirty="0"/>
              <a:t>σε ξενοδοχείο 5*</a:t>
            </a:r>
          </a:p>
        </p:txBody>
      </p:sp>
      <p:pic>
        <p:nvPicPr>
          <p:cNvPr id="3" name="Εικόνα 7">
            <a:extLst>
              <a:ext uri="{FF2B5EF4-FFF2-40B4-BE49-F238E27FC236}">
                <a16:creationId xmlns:a16="http://schemas.microsoft.com/office/drawing/2014/main" id="{AEA4A54F-188E-404F-AAC1-F3D4C4A47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9526182" cy="389440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DC6A8C-B001-4AFD-A4D3-2CC6038D1BBC}"/>
              </a:ext>
            </a:extLst>
          </p:cNvPr>
          <p:cNvSpPr txBox="1"/>
          <p:nvPr/>
        </p:nvSpPr>
        <p:spPr>
          <a:xfrm>
            <a:off x="246904" y="6262334"/>
            <a:ext cx="6094521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Πηγή: </a:t>
            </a:r>
            <a:r>
              <a:rPr lang="en-US" sz="18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EUKI project</a:t>
            </a:r>
            <a:endParaRPr lang="el-GR" sz="1800" b="0" i="1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0854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F9A03B4-1DF3-4B2A-AF1F-3777EE31E27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K</a:t>
            </a:r>
            <a:r>
              <a:rPr lang="el-GR" dirty="0" err="1"/>
              <a:t>ατανομή</a:t>
            </a:r>
            <a:r>
              <a:rPr lang="el-GR" dirty="0"/>
              <a:t> κατανάλωσης ενέργειας </a:t>
            </a:r>
            <a:br>
              <a:rPr lang="el-GR" dirty="0"/>
            </a:br>
            <a:r>
              <a:rPr lang="el-GR" dirty="0"/>
              <a:t>σε ξενοδοχείο 5*</a:t>
            </a:r>
          </a:p>
        </p:txBody>
      </p:sp>
      <p:pic>
        <p:nvPicPr>
          <p:cNvPr id="3" name="Εικόνα 7">
            <a:extLst>
              <a:ext uri="{FF2B5EF4-FFF2-40B4-BE49-F238E27FC236}">
                <a16:creationId xmlns:a16="http://schemas.microsoft.com/office/drawing/2014/main" id="{AEA4A54F-188E-404F-AAC1-F3D4C4A47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9526182" cy="389440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0B2F083C-378B-4531-A851-A473012B1441}"/>
              </a:ext>
            </a:extLst>
          </p:cNvPr>
          <p:cNvSpPr/>
          <p:nvPr/>
        </p:nvSpPr>
        <p:spPr>
          <a:xfrm>
            <a:off x="9935936" y="2800349"/>
            <a:ext cx="1534885" cy="236764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7CC4A3AC-4E04-4630-991E-3C938DBD4EB7}"/>
              </a:ext>
            </a:extLst>
          </p:cNvPr>
          <p:cNvSpPr/>
          <p:nvPr/>
        </p:nvSpPr>
        <p:spPr>
          <a:xfrm>
            <a:off x="9935935" y="4192719"/>
            <a:ext cx="1534885" cy="236764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DC6A8C-B001-4AFD-A4D3-2CC6038D1BBC}"/>
              </a:ext>
            </a:extLst>
          </p:cNvPr>
          <p:cNvSpPr txBox="1"/>
          <p:nvPr/>
        </p:nvSpPr>
        <p:spPr>
          <a:xfrm>
            <a:off x="246904" y="6262334"/>
            <a:ext cx="6094521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Πηγή: </a:t>
            </a:r>
            <a:r>
              <a:rPr lang="en-US" sz="18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EUKI project</a:t>
            </a:r>
            <a:endParaRPr lang="el-GR" sz="1800" b="0" i="1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3212DC-8320-4CC9-AD58-30E8110A9EA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/>
              <a:t>Χρειαζόμαστε κυκλικότητα …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04DC8B3-7E4B-46B2-9EBB-E1796C6C97F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2" y="1567543"/>
            <a:ext cx="10783183" cy="51353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600" dirty="0"/>
              <a:t>… στην ενέργεια – να αξιοποιηθούν οι ανανεώσιμες πηγές και η ενεργειακή αποδοτικότητα </a:t>
            </a:r>
          </a:p>
          <a:p>
            <a:pPr lvl="0">
              <a:lnSpc>
                <a:spcPct val="150000"/>
              </a:lnSpc>
            </a:pPr>
            <a:r>
              <a:rPr lang="el-GR" sz="2600" dirty="0"/>
              <a:t>… στα απόβλητα – να φτάσουμε σε μηδενικά απόβλητα μέσω ανακύκλωσης / </a:t>
            </a:r>
            <a:r>
              <a:rPr lang="el-GR" sz="2600" dirty="0" err="1"/>
              <a:t>κομποστοποίησης</a:t>
            </a:r>
            <a:r>
              <a:rPr lang="el-GR" sz="2600" dirty="0"/>
              <a:t> </a:t>
            </a:r>
          </a:p>
          <a:p>
            <a:pPr lvl="0">
              <a:lnSpc>
                <a:spcPct val="150000"/>
              </a:lnSpc>
            </a:pPr>
            <a:r>
              <a:rPr lang="el-GR" sz="2600" dirty="0"/>
              <a:t>... στα υγρά απόβλητα – για πότισμα κ.α. </a:t>
            </a:r>
          </a:p>
          <a:p>
            <a:pPr lvl="0">
              <a:lnSpc>
                <a:spcPct val="150000"/>
              </a:lnSpc>
            </a:pPr>
            <a:r>
              <a:rPr lang="el-GR" sz="2600" dirty="0"/>
              <a:t>… στην αξιοποίηση της λάσπης του βιολογικού καθαρισμού – για λίπασμα κλπ.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650011-CFCC-4E40-8008-EF2DF11CFCD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/>
              <a:t>Διασύνδεση επενδύσεων με </a:t>
            </a:r>
            <a:r>
              <a:rPr lang="en-US" dirty="0"/>
              <a:t>GHG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2430414-0D13-4E59-BC93-1DA5C46298C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el-GR" sz="2600" dirty="0"/>
              <a:t>Οι επενδύσεις να μην αξιολογούνται μόνο βάσει οικονομικής απόδοσης αλλά και βάσει μειώσεων εκπομπών αερίων θερμοκηπίου (</a:t>
            </a:r>
            <a:r>
              <a:rPr lang="en-US" sz="2600" dirty="0"/>
              <a:t>GHG</a:t>
            </a:r>
            <a:r>
              <a:rPr lang="el-GR" sz="2600" dirty="0"/>
              <a:t>)</a:t>
            </a:r>
          </a:p>
          <a:p>
            <a:pPr lvl="0">
              <a:lnSpc>
                <a:spcPct val="150000"/>
              </a:lnSpc>
            </a:pPr>
            <a:r>
              <a:rPr lang="el-GR" sz="2600" dirty="0"/>
              <a:t>Κίνητρα για τη μείωση του </a:t>
            </a:r>
            <a:r>
              <a:rPr lang="en-US" sz="2600" dirty="0"/>
              <a:t>GHG </a:t>
            </a:r>
            <a:r>
              <a:rPr lang="el-GR" sz="2600" dirty="0"/>
              <a:t/>
            </a:r>
            <a:br>
              <a:rPr lang="el-GR" sz="2600" dirty="0"/>
            </a:br>
            <a:r>
              <a:rPr lang="el-GR" sz="2600" dirty="0"/>
              <a:t>(πρόταση ΣΕΤΕ για διασύνδεση Σ.Δ. με βελτίωση ενεργειακής απόδοσης)</a:t>
            </a:r>
          </a:p>
        </p:txBody>
      </p:sp>
    </p:spTree>
    <p:extLst>
      <p:ext uri="{BB962C8B-B14F-4D97-AF65-F5344CB8AC3E}">
        <p14:creationId xmlns:p14="http://schemas.microsoft.com/office/powerpoint/2010/main" val="62384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63329" y="3796738"/>
            <a:ext cx="9144000" cy="2387600"/>
          </a:xfrm>
        </p:spPr>
        <p:txBody>
          <a:bodyPr>
            <a:noAutofit/>
          </a:bodyPr>
          <a:lstStyle/>
          <a:p>
            <a:pPr algn="l"/>
            <a:r>
              <a:rPr lang="el-GR" sz="3200" dirty="0"/>
              <a:t>Ινστιτούτο ΣΕΤΕ</a:t>
            </a:r>
            <a:br>
              <a:rPr lang="el-GR" sz="3200" dirty="0"/>
            </a:br>
            <a:r>
              <a:rPr lang="el-GR" sz="3200" dirty="0"/>
              <a:t>Βουκουρεστίου 32</a:t>
            </a:r>
            <a:br>
              <a:rPr lang="el-GR" sz="3200" dirty="0"/>
            </a:br>
            <a:r>
              <a:rPr lang="el-GR" sz="3200" dirty="0"/>
              <a:t>106 71 Αθήνα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>
                <a:hlinkClick r:id="rId2"/>
              </a:rPr>
              <a:t>www.insete.gr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l-GR" sz="3200" dirty="0"/>
              <a:t/>
            </a:r>
            <a:br>
              <a:rPr lang="el-GR" sz="3200" dirty="0"/>
            </a:br>
            <a:r>
              <a:rPr lang="en-US" sz="3200" dirty="0">
                <a:hlinkClick r:id="rId3"/>
              </a:rPr>
              <a:t>intelligence@insete.gr</a:t>
            </a:r>
            <a:r>
              <a:rPr lang="en-US" sz="3200" dirty="0"/>
              <a:t> </a:t>
            </a:r>
            <a:r>
              <a:rPr lang="el-GR" sz="3200" dirty="0"/>
              <a:t/>
            </a:r>
            <a:br>
              <a:rPr lang="el-GR" sz="3200" dirty="0"/>
            </a:br>
            <a:r>
              <a:rPr lang="el-GR" sz="2800" dirty="0">
                <a:sym typeface="Wingdings" panose="05000000000000000000" pitchFamily="2" charset="2"/>
              </a:rPr>
              <a:t>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l-GR" sz="2800" dirty="0"/>
              <a:t>210 3244 368</a:t>
            </a:r>
            <a:endParaRPr lang="el-GR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9111-02CB-4C6E-8B57-BF50F153B35E}" type="slidenum">
              <a:rPr lang="el-GR" smtClean="0"/>
              <a:t>27</a:t>
            </a:fld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EB0BA1-62C7-4BB9-893E-B6789FD6B6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329" y="1214254"/>
            <a:ext cx="1961344" cy="14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12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A3D6ED-DD66-476C-B784-0A3EF93617A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H </a:t>
            </a:r>
            <a:r>
              <a:rPr lang="el-GR" dirty="0"/>
              <a:t>κλιματική αλλαγή</a:t>
            </a:r>
            <a:r>
              <a:rPr lang="en-US" dirty="0"/>
              <a:t> – 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Μεταβολή Θερμοκρασίας 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E1863C78-C672-429B-B105-D0F1E4E60208}"/>
              </a:ext>
            </a:extLst>
          </p:cNvPr>
          <p:cNvSpPr txBox="1"/>
          <p:nvPr/>
        </p:nvSpPr>
        <p:spPr>
          <a:xfrm>
            <a:off x="1047004" y="6096682"/>
            <a:ext cx="6094521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Πηγή: </a:t>
            </a:r>
            <a:r>
              <a:rPr lang="en-US" sz="18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hlinkClick r:id="rId2"/>
              </a:rPr>
              <a:t>WEF</a:t>
            </a:r>
            <a:endParaRPr lang="el-GR" sz="1800" b="0" i="1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6E6DBCB7-103A-49A4-BA40-5E75BE528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10433430" cy="414881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167848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A3D6ED-DD66-476C-B784-0A3EF93617A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H </a:t>
            </a:r>
            <a:r>
              <a:rPr lang="el-GR" dirty="0"/>
              <a:t>κλιματική αλλαγή</a:t>
            </a:r>
            <a:r>
              <a:rPr lang="en-US" dirty="0"/>
              <a:t> – 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Μεταβολή Θερμοκρασίας 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E1863C78-C672-429B-B105-D0F1E4E60208}"/>
              </a:ext>
            </a:extLst>
          </p:cNvPr>
          <p:cNvSpPr txBox="1"/>
          <p:nvPr/>
        </p:nvSpPr>
        <p:spPr>
          <a:xfrm>
            <a:off x="1047004" y="6096682"/>
            <a:ext cx="6094521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Πηγή: </a:t>
            </a:r>
            <a:r>
              <a:rPr lang="en-US" sz="18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hlinkClick r:id="rId2"/>
              </a:rPr>
              <a:t>WEF</a:t>
            </a:r>
            <a:endParaRPr lang="el-GR" sz="1800" b="0" i="1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0014496-8F70-4886-9CC2-B86B385DAB79}"/>
              </a:ext>
            </a:extLst>
          </p:cNvPr>
          <p:cNvGrpSpPr/>
          <p:nvPr/>
        </p:nvGrpSpPr>
        <p:grpSpPr>
          <a:xfrm>
            <a:off x="838200" y="1690688"/>
            <a:ext cx="10433430" cy="4148816"/>
            <a:chOff x="1047004" y="1819277"/>
            <a:chExt cx="10433430" cy="4148816"/>
          </a:xfrm>
        </p:grpSpPr>
        <p:pic>
          <p:nvPicPr>
            <p:cNvPr id="4" name="Εικόνα 4">
              <a:extLst>
                <a:ext uri="{FF2B5EF4-FFF2-40B4-BE49-F238E27FC236}">
                  <a16:creationId xmlns:a16="http://schemas.microsoft.com/office/drawing/2014/main" id="{6E6DBCB7-103A-49A4-BA40-5E75BE528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7004" y="1819277"/>
              <a:ext cx="10433430" cy="4148816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911A047-B930-4659-9037-DE25199EB6C8}"/>
                </a:ext>
              </a:extLst>
            </p:cNvPr>
            <p:cNvSpPr/>
            <p:nvPr/>
          </p:nvSpPr>
          <p:spPr>
            <a:xfrm>
              <a:off x="9870620" y="2318657"/>
              <a:ext cx="351064" cy="3151414"/>
            </a:xfrm>
            <a:prstGeom prst="rect">
              <a:avLst/>
            </a:prstGeom>
            <a:solidFill>
              <a:srgbClr val="FF0000">
                <a:alpha val="1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65054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A3D6ED-DD66-476C-B784-0A3EF93617A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H </a:t>
            </a:r>
            <a:r>
              <a:rPr lang="el-GR" dirty="0"/>
              <a:t>κλιματική αλλαγή – </a:t>
            </a:r>
            <a:br>
              <a:rPr lang="el-GR" dirty="0"/>
            </a:br>
            <a:r>
              <a:rPr lang="el-GR" dirty="0"/>
              <a:t>εκπομπές αερίων θερμοκηπίου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E1863C78-C672-429B-B105-D0F1E4E60208}"/>
              </a:ext>
            </a:extLst>
          </p:cNvPr>
          <p:cNvSpPr txBox="1"/>
          <p:nvPr/>
        </p:nvSpPr>
        <p:spPr>
          <a:xfrm>
            <a:off x="1047004" y="6096682"/>
            <a:ext cx="6094521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Πηγή:</a:t>
            </a:r>
            <a:r>
              <a:rPr lang="en-US" sz="18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18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hlinkClick r:id="rId2"/>
              </a:rPr>
              <a:t>Flipboard</a:t>
            </a:r>
            <a:endParaRPr lang="el-GR" sz="1800" b="0" i="1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074" name="Picture 2" descr="carbonbrief.org on Flipboard: IEA: Coronavirus impact on CO2 emissions six  times larger than 2008 financial crisis">
            <a:extLst>
              <a:ext uri="{FF2B5EF4-FFF2-40B4-BE49-F238E27FC236}">
                <a16:creationId xmlns:a16="http://schemas.microsoft.com/office/drawing/2014/main" id="{DF3A1C4E-9BB9-4E3C-9381-9CCDC67E77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5953"/>
          <a:stretch/>
        </p:blipFill>
        <p:spPr bwMode="auto">
          <a:xfrm>
            <a:off x="233817" y="1649183"/>
            <a:ext cx="9938883" cy="439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59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A3D6ED-DD66-476C-B784-0A3EF93617A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H </a:t>
            </a:r>
            <a:r>
              <a:rPr lang="el-GR" dirty="0"/>
              <a:t>κλιματική αλλαγή – </a:t>
            </a:r>
            <a:br>
              <a:rPr lang="el-GR" dirty="0"/>
            </a:br>
            <a:r>
              <a:rPr lang="el-GR" dirty="0"/>
              <a:t>εκπομπές αερίων θερμοκηπίου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E1863C78-C672-429B-B105-D0F1E4E60208}"/>
              </a:ext>
            </a:extLst>
          </p:cNvPr>
          <p:cNvSpPr txBox="1"/>
          <p:nvPr/>
        </p:nvSpPr>
        <p:spPr>
          <a:xfrm>
            <a:off x="1047004" y="6096682"/>
            <a:ext cx="6094521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Πηγή:</a:t>
            </a:r>
            <a:r>
              <a:rPr lang="en-US" sz="18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18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hlinkClick r:id="rId2"/>
              </a:rPr>
              <a:t>Flipboard</a:t>
            </a:r>
            <a:endParaRPr lang="el-GR" sz="1800" b="0" i="1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B450C06-A983-46F7-BA08-BA28BDC39AE9}"/>
              </a:ext>
            </a:extLst>
          </p:cNvPr>
          <p:cNvGrpSpPr/>
          <p:nvPr/>
        </p:nvGrpSpPr>
        <p:grpSpPr>
          <a:xfrm>
            <a:off x="233817" y="1649183"/>
            <a:ext cx="9938883" cy="4392386"/>
            <a:chOff x="233817" y="1649183"/>
            <a:chExt cx="9938883" cy="4392386"/>
          </a:xfrm>
        </p:grpSpPr>
        <p:pic>
          <p:nvPicPr>
            <p:cNvPr id="3074" name="Picture 2" descr="carbonbrief.org on Flipboard: IEA: Coronavirus impact on CO2 emissions six  times larger than 2008 financial crisis">
              <a:extLst>
                <a:ext uri="{FF2B5EF4-FFF2-40B4-BE49-F238E27FC236}">
                  <a16:creationId xmlns:a16="http://schemas.microsoft.com/office/drawing/2014/main" id="{DF3A1C4E-9BB9-4E3C-9381-9CCDC67E77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35953"/>
            <a:stretch/>
          </p:blipFill>
          <p:spPr bwMode="auto">
            <a:xfrm>
              <a:off x="233817" y="1649183"/>
              <a:ext cx="9938883" cy="4392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911A047-B930-4659-9037-DE25199EB6C8}"/>
                </a:ext>
              </a:extLst>
            </p:cNvPr>
            <p:cNvSpPr/>
            <p:nvPr/>
          </p:nvSpPr>
          <p:spPr>
            <a:xfrm>
              <a:off x="9576706" y="1845125"/>
              <a:ext cx="351064" cy="3262313"/>
            </a:xfrm>
            <a:prstGeom prst="rect">
              <a:avLst/>
            </a:prstGeom>
            <a:solidFill>
              <a:srgbClr val="FF0000">
                <a:alpha val="1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11024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C9979-E04D-4679-B308-BCEF163A4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 fontScale="90000"/>
          </a:bodyPr>
          <a:lstStyle/>
          <a:p>
            <a:r>
              <a:rPr lang="el-GR" dirty="0"/>
              <a:t>Μεταβολές Κλιματικού Δείκτη ΡΕΤ θέρους </a:t>
            </a:r>
            <a:br>
              <a:rPr lang="el-GR" dirty="0"/>
            </a:br>
            <a:r>
              <a:rPr lang="el-GR" dirty="0"/>
              <a:t>μεταξύ 2071-2100 και 1961-1990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3B3E74-869B-437B-ADDB-98B02E637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9111-02CB-4C6E-8B57-BF50F153B35E}" type="slidenum">
              <a:rPr lang="el-GR" smtClean="0"/>
              <a:t>7</a:t>
            </a:fld>
            <a:endParaRPr lang="el-GR" dirty="0"/>
          </a:p>
        </p:txBody>
      </p:sp>
      <p:pic>
        <p:nvPicPr>
          <p:cNvPr id="4" name="Picture 5" descr="E:\Congress_Symposium\2014_EGU_Vienna\Nastos\Pet_Changes\Pet_Changes\PET_JJA_71_100.png">
            <a:extLst>
              <a:ext uri="{FF2B5EF4-FFF2-40B4-BE49-F238E27FC236}">
                <a16:creationId xmlns:a16="http://schemas.microsoft.com/office/drawing/2014/main" id="{673963A7-B1B8-42E9-9CC4-D93BF2A0D6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3" b="1796"/>
          <a:stretch/>
        </p:blipFill>
        <p:spPr bwMode="auto">
          <a:xfrm>
            <a:off x="810000" y="1717237"/>
            <a:ext cx="10741024" cy="463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41AC6F75-3845-4C7D-9D46-D96B580F9D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62" t="-1" r="2245" b="1663"/>
          <a:stretch/>
        </p:blipFill>
        <p:spPr>
          <a:xfrm>
            <a:off x="11098786" y="0"/>
            <a:ext cx="1093214" cy="87678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9586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E1863C78-C672-429B-B105-D0F1E4E60208}"/>
              </a:ext>
            </a:extLst>
          </p:cNvPr>
          <p:cNvSpPr txBox="1"/>
          <p:nvPr/>
        </p:nvSpPr>
        <p:spPr>
          <a:xfrm>
            <a:off x="9481584" y="4681564"/>
            <a:ext cx="6094521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i="1" dirty="0">
                <a:solidFill>
                  <a:srgbClr val="000000"/>
                </a:solidFill>
                <a:latin typeface="Calibri"/>
              </a:rPr>
              <a:t>Φωτογραφία: </a:t>
            </a:r>
            <a:r>
              <a:rPr lang="en-US" i="1" dirty="0">
                <a:solidFill>
                  <a:srgbClr val="000000"/>
                </a:solidFill>
                <a:latin typeface="Calibri"/>
              </a:rPr>
              <a:t/>
            </a:r>
            <a:br>
              <a:rPr lang="en-US" i="1" dirty="0">
                <a:solidFill>
                  <a:srgbClr val="000000"/>
                </a:solidFill>
                <a:latin typeface="Calibri"/>
              </a:rPr>
            </a:br>
            <a:r>
              <a:rPr lang="en-US" i="1" dirty="0">
                <a:solidFill>
                  <a:srgbClr val="000000"/>
                </a:solidFill>
                <a:latin typeface="Calibri"/>
                <a:hlinkClick r:id="rId2"/>
              </a:rPr>
              <a:t>Mika Baumeister</a:t>
            </a:r>
            <a:endParaRPr lang="el-GR" sz="1800" b="0" i="1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052" name="Picture 4" descr="there is not planet b signage">
            <a:extLst>
              <a:ext uri="{FF2B5EF4-FFF2-40B4-BE49-F238E27FC236}">
                <a16:creationId xmlns:a16="http://schemas.microsoft.com/office/drawing/2014/main" id="{1D23BBE7-0B65-468E-8F4F-05B638326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51" y="285750"/>
            <a:ext cx="8887933" cy="502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E5185CA-2AC4-4C89-BCFB-A36B1923C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370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A3D6ED-DD66-476C-B784-0A3EF93617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3651" y="5246687"/>
            <a:ext cx="10515600" cy="1325563"/>
          </a:xfrm>
        </p:spPr>
        <p:txBody>
          <a:bodyPr/>
          <a:lstStyle/>
          <a:p>
            <a:pPr lvl="0"/>
            <a:r>
              <a:rPr lang="en-US" dirty="0"/>
              <a:t>So … there had better be a Plan B!</a:t>
            </a:r>
            <a:endParaRPr lang="el-GR" dirty="0"/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E1863C78-C672-429B-B105-D0F1E4E60208}"/>
              </a:ext>
            </a:extLst>
          </p:cNvPr>
          <p:cNvSpPr txBox="1"/>
          <p:nvPr/>
        </p:nvSpPr>
        <p:spPr>
          <a:xfrm>
            <a:off x="9481584" y="4681564"/>
            <a:ext cx="6094521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i="1" dirty="0">
                <a:solidFill>
                  <a:srgbClr val="000000"/>
                </a:solidFill>
                <a:latin typeface="Calibri"/>
              </a:rPr>
              <a:t>Φωτογραφία: </a:t>
            </a:r>
            <a:r>
              <a:rPr lang="en-US" i="1" dirty="0">
                <a:solidFill>
                  <a:srgbClr val="000000"/>
                </a:solidFill>
                <a:latin typeface="Calibri"/>
              </a:rPr>
              <a:t/>
            </a:r>
            <a:br>
              <a:rPr lang="en-US" i="1" dirty="0">
                <a:solidFill>
                  <a:srgbClr val="000000"/>
                </a:solidFill>
                <a:latin typeface="Calibri"/>
              </a:rPr>
            </a:br>
            <a:r>
              <a:rPr lang="en-US" i="1" dirty="0">
                <a:solidFill>
                  <a:srgbClr val="000000"/>
                </a:solidFill>
                <a:latin typeface="Calibri"/>
                <a:hlinkClick r:id="rId2"/>
              </a:rPr>
              <a:t>Mika Baumeister</a:t>
            </a:r>
            <a:endParaRPr lang="el-GR" sz="1800" b="0" i="1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052" name="Picture 4" descr="there is not planet b signage">
            <a:extLst>
              <a:ext uri="{FF2B5EF4-FFF2-40B4-BE49-F238E27FC236}">
                <a16:creationId xmlns:a16="http://schemas.microsoft.com/office/drawing/2014/main" id="{1D23BBE7-0B65-468E-8F4F-05B638326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51" y="285750"/>
            <a:ext cx="8887933" cy="502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273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te intelligence template.potm" id="{20B50429-18D2-4779-9062-4EF8D004EB47}" vid="{85E387B5-8C65-4496-A61E-9161B21ACC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insete intelligence template</Template>
  <TotalTime>195</TotalTime>
  <Words>633</Words>
  <Application>Microsoft Office PowerPoint</Application>
  <PresentationFormat>Widescreen</PresentationFormat>
  <Paragraphs>93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Tahoma</vt:lpstr>
      <vt:lpstr>Wingdings</vt:lpstr>
      <vt:lpstr>Office Theme</vt:lpstr>
      <vt:lpstr>Τουρισμός &amp; Κλίμα Σεπτέμβριος 2020</vt:lpstr>
      <vt:lpstr>ΣΕΤΕ – ΙΝΣΕΤΕ – Marketing Greece</vt:lpstr>
      <vt:lpstr>H κλιματική αλλαγή –  Μεταβολή Θερμοκρασίας </vt:lpstr>
      <vt:lpstr>H κλιματική αλλαγή –  Μεταβολή Θερμοκρασίας </vt:lpstr>
      <vt:lpstr>H κλιματική αλλαγή –  εκπομπές αερίων θερμοκηπίου</vt:lpstr>
      <vt:lpstr>H κλιματική αλλαγή –  εκπομπές αερίων θερμοκηπίου</vt:lpstr>
      <vt:lpstr>Μεταβολές Κλιματικού Δείκτη ΡΕΤ θέρους  μεταξύ 2071-2100 και 1961-1990</vt:lpstr>
      <vt:lpstr>PowerPoint Presentation</vt:lpstr>
      <vt:lpstr>So … there had better be a Plan B!</vt:lpstr>
      <vt:lpstr>Κυκλική Οικονομία</vt:lpstr>
      <vt:lpstr>Κυκλική Οικονομία</vt:lpstr>
      <vt:lpstr>Κυκλική οικονομία και ξενοδοχεία</vt:lpstr>
      <vt:lpstr>Πιστεύετε ότι η μετάβαση μιας επιχείρησης σε ένα πιο κυκλικό επιχειρηματικό μοντέλο, θα προσέλκυε περισσότερους πελάτες; </vt:lpstr>
      <vt:lpstr>Πιστεύετε ότι η μετάβαση μιας επιχείρησης σε ένα πιο κυκλικό επιχειρηματικό μοντέλο, θα προσέλκυε περισσότερους πελάτες; </vt:lpstr>
      <vt:lpstr>Γνωρίζετε για την κυκλική οικονομία</vt:lpstr>
      <vt:lpstr>PowerPoint Presentation</vt:lpstr>
      <vt:lpstr>‘Εχετε προσεγγίσει ποτέ τους προμηθευτές σας για να βρείτε μια  πιο βιώσιμη και κυκλική λύση  για ένα προϊόν; </vt:lpstr>
      <vt:lpstr>‘Εχετε προσεγγίσει ποτέ τους προμηθευτές σας για να βρείτε μια  πιο βιώσιμη και κυκλική λύση  για ένα προϊόν; </vt:lpstr>
      <vt:lpstr>‘Εχετε προσεγγίσει ποτέ τους προμηθευτές σας για να βρείτε μια  πιο βιώσιμη και κυκλική λύση  για ένα προϊόν; </vt:lpstr>
      <vt:lpstr>Τα ξενοδοχεία στην Ελλάδα, 2019</vt:lpstr>
      <vt:lpstr>Περιβαλλοντικοί δείκτες ξενοδοχείων 5* Κρήτης 2018/19</vt:lpstr>
      <vt:lpstr>Περιβαλλοντικοί δείκτες ξενοδοχείων 5* Κρήτης 2018/19</vt:lpstr>
      <vt:lpstr>Kατανομή κατανάλωσης ενέργειας  σε ξενοδοχείο 5*</vt:lpstr>
      <vt:lpstr>Kατανομή κατανάλωσης ενέργειας  σε ξενοδοχείο 5*</vt:lpstr>
      <vt:lpstr>Χρειαζόμαστε κυκλικότητα … </vt:lpstr>
      <vt:lpstr>Διασύνδεση επενδύσεων με GHG </vt:lpstr>
      <vt:lpstr>Ινστιτούτο ΣΕΤΕ Βουκουρεστίου 32 106 71 Αθήνα www.insete.gr  intelligence@insete.gr   210 3244 368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Μήνας ΕΕΕΕ</dc:title>
  <dc:creator>Ikkos</dc:creator>
  <cp:keywords>tax;φορολογία</cp:keywords>
  <cp:lastModifiedBy>stamatis diakakis</cp:lastModifiedBy>
  <cp:revision>15</cp:revision>
  <cp:lastPrinted>2016-09-16T14:36:58Z</cp:lastPrinted>
  <dcterms:created xsi:type="dcterms:W3CDTF">2020-09-06T10:01:12Z</dcterms:created>
  <dcterms:modified xsi:type="dcterms:W3CDTF">2020-09-08T09:34:39Z</dcterms:modified>
</cp:coreProperties>
</file>