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8" r:id="rId3"/>
    <p:sldId id="327" r:id="rId4"/>
    <p:sldId id="317" r:id="rId5"/>
    <p:sldId id="315" r:id="rId6"/>
    <p:sldId id="313" r:id="rId7"/>
    <p:sldId id="329" r:id="rId8"/>
    <p:sldId id="323" r:id="rId9"/>
    <p:sldId id="328" r:id="rId10"/>
    <p:sldId id="319" r:id="rId11"/>
    <p:sldId id="320" r:id="rId12"/>
    <p:sldId id="321" r:id="rId13"/>
    <p:sldId id="330" r:id="rId14"/>
    <p:sldId id="322" r:id="rId15"/>
    <p:sldId id="332" r:id="rId16"/>
    <p:sldId id="331" r:id="rId17"/>
    <p:sldId id="326" r:id="rId18"/>
    <p:sldId id="316" r:id="rId19"/>
    <p:sldId id="304" r:id="rId20"/>
    <p:sldId id="314" r:id="rId21"/>
    <p:sldId id="325" r:id="rId22"/>
  </p:sldIdLst>
  <p:sldSz cx="9144000" cy="6858000" type="screen4x3"/>
  <p:notesSz cx="6735763" cy="9866313"/>
  <p:embeddedFontLst>
    <p:embeddedFont>
      <p:font typeface="Gill Sans MT" charset="0"/>
      <p:regular r:id="rId25"/>
      <p:bold r:id="rId26"/>
      <p:italic r:id="rId27"/>
      <p:boldItalic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Wingdings 3" pitchFamily="18" charset="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allia Kountoura" initials="KK" lastIdx="1" clrIdx="0"/>
  <p:cmAuthor id="1" name="Paul Kottas" initials="P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755" autoAdjust="0"/>
  </p:normalViewPr>
  <p:slideViewPr>
    <p:cSldViewPr>
      <p:cViewPr>
        <p:scale>
          <a:sx n="70" d="100"/>
          <a:sy n="70" d="100"/>
        </p:scale>
        <p:origin x="-14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2730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C9D0-9390-4E37-AF11-13573212F2E0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8FCB-D13B-447A-A6B8-97CAF73F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D34AD-BA4F-4709-8AE3-FFCCE8E7838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8CF9-03C3-4C6D-8CD3-FBA407C52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5545933"/>
            <a:ext cx="9144195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7" name="Freeform 6"/>
          <p:cNvSpPr/>
          <p:nvPr/>
        </p:nvSpPr>
        <p:spPr>
          <a:xfrm>
            <a:off x="-73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3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99306" y="764704"/>
            <a:ext cx="8712968" cy="0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9750" y="331887"/>
            <a:ext cx="7920682" cy="432817"/>
          </a:xfrm>
        </p:spPr>
        <p:txBody>
          <a:bodyPr/>
          <a:lstStyle>
            <a:lvl1pPr marL="68580" indent="0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l-GR" dirty="0"/>
          </a:p>
        </p:txBody>
      </p:sp>
      <p:sp>
        <p:nvSpPr>
          <p:cNvPr id="22" name="Subtitle 3"/>
          <p:cNvSpPr txBox="1">
            <a:spLocks/>
          </p:cNvSpPr>
          <p:nvPr userDrawn="1"/>
        </p:nvSpPr>
        <p:spPr>
          <a:xfrm>
            <a:off x="7256090" y="6297832"/>
            <a:ext cx="1656184" cy="378846"/>
          </a:xfrm>
          <a:prstGeom prst="rect">
            <a:avLst/>
          </a:prstGeom>
          <a:effectLst/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8/9/2020 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Αθήνα</a:t>
            </a:r>
            <a:endParaRPr lang="en-US" sz="1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5545933"/>
            <a:ext cx="9144195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7" name="Freeform 6"/>
          <p:cNvSpPr/>
          <p:nvPr/>
        </p:nvSpPr>
        <p:spPr>
          <a:xfrm>
            <a:off x="-73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3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3"/>
          <p:cNvSpPr txBox="1">
            <a:spLocks/>
          </p:cNvSpPr>
          <p:nvPr userDrawn="1"/>
        </p:nvSpPr>
        <p:spPr>
          <a:xfrm>
            <a:off x="7256090" y="6297832"/>
            <a:ext cx="1656184" cy="378846"/>
          </a:xfrm>
          <a:prstGeom prst="rect">
            <a:avLst/>
          </a:prstGeom>
          <a:effectLst/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8/9/2020 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Αθήνα</a:t>
            </a:r>
            <a:endParaRPr lang="en-US" sz="1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21418152">
            <a:off x="-196" y="5861663"/>
            <a:ext cx="7605568" cy="92791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6116509"/>
            <a:ext cx="7239000" cy="76887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3"/>
          <p:cNvSpPr txBox="1">
            <a:spLocks/>
          </p:cNvSpPr>
          <p:nvPr userDrawn="1"/>
        </p:nvSpPr>
        <p:spPr>
          <a:xfrm>
            <a:off x="7256090" y="6297832"/>
            <a:ext cx="1656184" cy="378846"/>
          </a:xfrm>
          <a:prstGeom prst="rect">
            <a:avLst/>
          </a:prstGeom>
          <a:effectLst/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8/9/2020 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Αθήνα</a:t>
            </a:r>
            <a:endParaRPr lang="en-US" sz="1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99306" y="764704"/>
            <a:ext cx="8712968" cy="0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539552" y="332656"/>
            <a:ext cx="7992888" cy="432048"/>
          </a:xfrm>
        </p:spPr>
        <p:txBody>
          <a:bodyPr/>
          <a:lstStyle>
            <a:lvl1pPr marL="68580" indent="0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21418152">
            <a:off x="-196" y="5861663"/>
            <a:ext cx="7605568" cy="92791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6116509"/>
            <a:ext cx="7239000" cy="76887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680725" y="611650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9750" y="331887"/>
            <a:ext cx="7920682" cy="432817"/>
          </a:xfrm>
        </p:spPr>
        <p:txBody>
          <a:bodyPr/>
          <a:lstStyle>
            <a:lvl1pPr marL="68580" indent="0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l-GR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99306" y="764704"/>
            <a:ext cx="8712968" cy="0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3"/>
          <p:cNvSpPr txBox="1">
            <a:spLocks/>
          </p:cNvSpPr>
          <p:nvPr userDrawn="1"/>
        </p:nvSpPr>
        <p:spPr>
          <a:xfrm>
            <a:off x="7236296" y="6224588"/>
            <a:ext cx="1656184" cy="378846"/>
          </a:xfrm>
          <a:prstGeom prst="rect">
            <a:avLst/>
          </a:prstGeom>
          <a:effectLst/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8/9/2020 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el-G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Αθήνα</a:t>
            </a:r>
            <a:endParaRPr lang="en-US" sz="1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9" r:id="rId2"/>
    <p:sldLayoutId id="2147483986" r:id="rId3"/>
    <p:sldLayoutId id="2147483988" r:id="rId4"/>
    <p:sldLayoutId id="214748398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ssilopoulos.g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33375" y="1772816"/>
            <a:ext cx="9721080" cy="15128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l-GR" sz="2800" cap="none" dirty="0" smtClean="0">
                <a:ea typeface="Verdana" pitchFamily="34" charset="0"/>
                <a:cs typeface="Arial" pitchFamily="34" charset="0"/>
              </a:rPr>
              <a:t>Ο ρόλος της </a:t>
            </a:r>
            <a:r>
              <a:rPr lang="el-GR" sz="2800" b="1" cap="none" dirty="0" smtClean="0">
                <a:ea typeface="Verdana" pitchFamily="34" charset="0"/>
                <a:cs typeface="Arial" pitchFamily="34" charset="0"/>
              </a:rPr>
              <a:t>Τοπικής Αυτοδιοίκησης</a:t>
            </a:r>
            <a:br>
              <a:rPr lang="el-GR" sz="2800" b="1" cap="none" dirty="0" smtClean="0">
                <a:ea typeface="Verdana" pitchFamily="34" charset="0"/>
                <a:cs typeface="Arial" pitchFamily="34" charset="0"/>
              </a:rPr>
            </a:br>
            <a:r>
              <a:rPr lang="el-GR" sz="2800" cap="none" dirty="0" smtClean="0">
                <a:ea typeface="Verdana" pitchFamily="34" charset="0"/>
                <a:cs typeface="Arial" pitchFamily="34" charset="0"/>
              </a:rPr>
              <a:t>στην αντιμετώπιση της Κλιματικής Αλλαγής </a:t>
            </a:r>
            <a:endParaRPr lang="en-US" sz="2800" cap="none" dirty="0">
              <a:solidFill>
                <a:srgbClr val="FF0000"/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4145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4" y="4221088"/>
            <a:ext cx="4728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ea typeface="Verdana" pitchFamily="34" charset="0"/>
                <a:cs typeface="Arial" pitchFamily="34" charset="0"/>
              </a:rPr>
              <a:t>Δρ. Ανδρέας Βασιλόπουλος</a:t>
            </a:r>
          </a:p>
          <a:p>
            <a:r>
              <a:rPr lang="el-GR" sz="2000" dirty="0" smtClean="0">
                <a:ea typeface="Verdana" pitchFamily="34" charset="0"/>
                <a:cs typeface="Arial" pitchFamily="34" charset="0"/>
              </a:rPr>
              <a:t>Καθηγητής </a:t>
            </a:r>
            <a:r>
              <a:rPr lang="el-GR" sz="2000" dirty="0" err="1" smtClean="0">
                <a:ea typeface="Verdana" pitchFamily="34" charset="0"/>
                <a:cs typeface="Arial" pitchFamily="34" charset="0"/>
              </a:rPr>
              <a:t>Γεωπληροφορικής</a:t>
            </a:r>
            <a:endParaRPr lang="el-GR" sz="2000" dirty="0" smtClean="0">
              <a:ea typeface="Verdana" pitchFamily="34" charset="0"/>
              <a:cs typeface="Arial" pitchFamily="34" charset="0"/>
            </a:endParaRPr>
          </a:p>
          <a:p>
            <a:r>
              <a:rPr lang="el-GR" sz="2000" dirty="0" smtClean="0">
                <a:ea typeface="Verdana" pitchFamily="34" charset="0"/>
                <a:cs typeface="Arial" pitchFamily="34" charset="0"/>
              </a:rPr>
              <a:t>Αντιδήμαρχος Δήμου Ραφήνας – Πικερμίου</a:t>
            </a:r>
          </a:p>
        </p:txBody>
      </p:sp>
      <p:pic>
        <p:nvPicPr>
          <p:cNvPr id="1028" name="Picture 4" descr="G:\My Drive\_Τρέχοντα ΔΗΜΟΥ\photos\vassilop - low 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41688"/>
            <a:ext cx="1829916" cy="18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lifediana.eu/wp-content/uploads/2019/07/DSC_57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" b="16751"/>
          <a:stretch/>
        </p:blipFill>
        <p:spPr bwMode="auto">
          <a:xfrm>
            <a:off x="0" y="980728"/>
            <a:ext cx="9152730" cy="50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913309" y="2204864"/>
            <a:ext cx="7920880" cy="19442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rgbClr val="78B832"/>
              </a:buClr>
              <a:buNone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Ο Δήμος περιοχή εφαρμογής</a:t>
            </a:r>
          </a:p>
          <a:p>
            <a:pPr lvl="0">
              <a:buClr>
                <a:srgbClr val="78B832"/>
              </a:buClr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Ανάπτυξη πιλοτικής μονάδας για την αξιοποίηση των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Ιλύων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Διυλιστηρίων Πετρελαίου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78B832"/>
              </a:buClr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Κυκλική οικονομία: επαναχρησιμοποίηση αποβλήτων σε άλλους τομείς της οικονομίας</a:t>
            </a:r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Εναλλακτική διαχείριση αποβλήτων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9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095" y="908720"/>
            <a:ext cx="8640960" cy="3129388"/>
            <a:chOff x="251520" y="2129998"/>
            <a:chExt cx="8640960" cy="31293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74181"/>
              <a:ext cx="8640960" cy="2585205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129998"/>
              <a:ext cx="8640960" cy="434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Ανακύκλωση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2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ssilopoulos.AVMAP\Desktop\5d9dd564825e6322912ab0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"/>
          <a:stretch/>
        </p:blipFill>
        <p:spPr bwMode="auto">
          <a:xfrm>
            <a:off x="251520" y="980729"/>
            <a:ext cx="8640960" cy="49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Ανταποδοτική ανακύκλωση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3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vassilopoulos.AVMAP\Desktop\patoulis_rafina_kado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6733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Γραμμές ανακύκλωσης στα σχολεία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59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9552" y="1268760"/>
            <a:ext cx="8064896" cy="5007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1" indent="0" algn="ctr">
              <a:lnSpc>
                <a:spcPct val="110000"/>
              </a:lnSpc>
              <a:buClr>
                <a:srgbClr val="78B832"/>
              </a:buClr>
              <a:buNone/>
            </a:pPr>
            <a:r>
              <a:rPr lang="el-GR" sz="2800" b="1" dirty="0" smtClean="0">
                <a:solidFill>
                  <a:srgbClr val="000000"/>
                </a:solidFill>
              </a:rPr>
              <a:t> 2 χρόνια μετά τη 23</a:t>
            </a:r>
            <a:r>
              <a:rPr lang="el-GR" sz="2800" b="1" baseline="30000" dirty="0" smtClean="0">
                <a:solidFill>
                  <a:srgbClr val="000000"/>
                </a:solidFill>
              </a:rPr>
              <a:t>η</a:t>
            </a:r>
            <a:r>
              <a:rPr lang="el-GR" sz="2800" b="1" dirty="0" smtClean="0">
                <a:solidFill>
                  <a:srgbClr val="000000"/>
                </a:solidFill>
              </a:rPr>
              <a:t> Ιουλίου 2018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/>
              <a:t>Διαχείριση βλαστικών </a:t>
            </a:r>
            <a:r>
              <a:rPr lang="el-GR" dirty="0" smtClean="0"/>
              <a:t>υπολειμμάτων</a:t>
            </a:r>
            <a:endParaRPr lang="el-GR" dirty="0"/>
          </a:p>
        </p:txBody>
      </p:sp>
      <p:pic>
        <p:nvPicPr>
          <p:cNvPr id="18434" name="Picture 2" descr="φωτιά - Αττική - Μάτι - Νέος Βουτζά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002"/>
            <a:ext cx="9144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539552" y="1268760"/>
            <a:ext cx="8064896" cy="5007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1" indent="0">
              <a:lnSpc>
                <a:spcPct val="110000"/>
              </a:lnSpc>
              <a:buClr>
                <a:srgbClr val="78B832"/>
              </a:buClr>
              <a:buNone/>
            </a:pPr>
            <a:r>
              <a:rPr lang="el-GR" sz="2800" b="1" dirty="0" smtClean="0">
                <a:solidFill>
                  <a:srgbClr val="000000"/>
                </a:solidFill>
              </a:rPr>
              <a:t> Καθαρισμός δημόσιων και ιδιωτικών οικοπέδων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/>
              <a:t>Διαχείριση βλαστικών </a:t>
            </a:r>
            <a:r>
              <a:rPr lang="el-GR" dirty="0" smtClean="0"/>
              <a:t>υπολειμμάτων</a:t>
            </a:r>
            <a:endParaRPr lang="el-GR" dirty="0"/>
          </a:p>
        </p:txBody>
      </p:sp>
      <p:pic>
        <p:nvPicPr>
          <p:cNvPr id="22530" name="Picture 2" descr="C:\Users\vassilopoulos.AVMAP\Desktop\106988336_10219890281720991_564271669975097163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530"/>
            <a:ext cx="9144000" cy="42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1344054"/>
            <a:ext cx="8064896" cy="47492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lnSpc>
                <a:spcPct val="110000"/>
              </a:lnSpc>
              <a:buClr>
                <a:srgbClr val="78B832"/>
              </a:buClr>
            </a:pPr>
            <a:r>
              <a:rPr lang="el-GR" sz="2800" b="1" dirty="0" smtClean="0">
                <a:solidFill>
                  <a:srgbClr val="000000"/>
                </a:solidFill>
              </a:rPr>
              <a:t>ΜΕΒΑ</a:t>
            </a:r>
            <a:r>
              <a:rPr lang="el-GR" sz="2800" b="1" dirty="0">
                <a:solidFill>
                  <a:srgbClr val="000000"/>
                </a:solidFill>
              </a:rPr>
              <a:t>: στοίχημα διαδημοτικής συνεργασίας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/>
              <a:t>Μονάδας </a:t>
            </a:r>
            <a:r>
              <a:rPr lang="el-GR" sz="2400" dirty="0"/>
              <a:t>Επεξεργασίας </a:t>
            </a:r>
            <a:r>
              <a:rPr lang="el-GR" sz="2400" dirty="0" err="1" smtClean="0"/>
              <a:t>Βιο</a:t>
            </a:r>
            <a:r>
              <a:rPr lang="el-GR" sz="2400" dirty="0" smtClean="0"/>
              <a:t>-Αποβλήτων</a:t>
            </a:r>
            <a:endParaRPr lang="el-GR" sz="2400" dirty="0" smtClean="0"/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/>
              <a:t>Επένδυση </a:t>
            </a:r>
            <a:r>
              <a:rPr lang="el-GR" sz="2400" dirty="0"/>
              <a:t>13,5 εκ ευρώ, </a:t>
            </a:r>
            <a:r>
              <a:rPr lang="el-GR" sz="2400" dirty="0" smtClean="0"/>
              <a:t>σε </a:t>
            </a:r>
            <a:r>
              <a:rPr lang="el-GR" sz="2400" dirty="0"/>
              <a:t>διαδικασία </a:t>
            </a:r>
            <a:r>
              <a:rPr lang="el-GR" sz="2400" dirty="0" smtClean="0"/>
              <a:t>υλοποίησης</a:t>
            </a:r>
            <a:endParaRPr lang="el-GR" sz="2200" dirty="0" smtClean="0">
              <a:solidFill>
                <a:srgbClr val="000000"/>
              </a:solidFill>
            </a:endParaRP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/>
              <a:t>Δήμος </a:t>
            </a:r>
            <a:r>
              <a:rPr lang="el-GR" sz="2400" dirty="0"/>
              <a:t>Ραφήνας – Πικερμίου, Δήμος Σπάτων - </a:t>
            </a:r>
            <a:r>
              <a:rPr lang="el-GR" sz="2400" dirty="0" err="1"/>
              <a:t>Αρτέμιδας</a:t>
            </a:r>
            <a:r>
              <a:rPr lang="el-GR" sz="2400" dirty="0"/>
              <a:t>, Δήμος Μαρκόπουλου, Δήμος </a:t>
            </a:r>
            <a:r>
              <a:rPr lang="el-GR" sz="2400" dirty="0" smtClean="0"/>
              <a:t>Παιανίας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400" dirty="0"/>
              <a:t>Μείωση κόστους μέχρι και 50%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/>
              <a:t>Αποκομιδή </a:t>
            </a:r>
            <a:r>
              <a:rPr lang="el-GR" sz="2400" dirty="0" err="1" smtClean="0"/>
              <a:t>βιο</a:t>
            </a:r>
            <a:r>
              <a:rPr lang="el-GR" sz="2400" dirty="0" smtClean="0"/>
              <a:t>-αποβλήτων </a:t>
            </a:r>
            <a:r>
              <a:rPr lang="el-GR" sz="2400" dirty="0"/>
              <a:t>από </a:t>
            </a:r>
            <a:r>
              <a:rPr lang="el-GR" sz="2400" dirty="0" smtClean="0"/>
              <a:t>γειτονιές 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400" dirty="0" err="1" smtClean="0"/>
              <a:t>Κομποστοποίηση</a:t>
            </a:r>
            <a:r>
              <a:rPr lang="el-GR" sz="2400" dirty="0" smtClean="0"/>
              <a:t> </a:t>
            </a:r>
            <a:r>
              <a:rPr lang="el-GR" sz="2400" dirty="0"/>
              <a:t>των φυτικών </a:t>
            </a:r>
            <a:r>
              <a:rPr lang="el-GR" sz="2400" dirty="0" smtClean="0"/>
              <a:t>υπολειμμάτων</a:t>
            </a:r>
            <a:endParaRPr lang="en-US" sz="2400" dirty="0"/>
          </a:p>
          <a:p>
            <a:pPr lvl="1">
              <a:buClr>
                <a:srgbClr val="78B832"/>
              </a:buClr>
            </a:pP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/>
              <a:t>Διαχείριση βλαστικών </a:t>
            </a:r>
            <a:r>
              <a:rPr lang="el-GR" dirty="0" smtClean="0"/>
              <a:t>υπολειμμάτων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7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1344054"/>
            <a:ext cx="8784976" cy="47492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lnSpc>
                <a:spcPct val="110000"/>
              </a:lnSpc>
              <a:buClr>
                <a:srgbClr val="78B832"/>
              </a:buClr>
            </a:pPr>
            <a:endParaRPr lang="el-GR" sz="2800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268760"/>
            <a:ext cx="7992888" cy="5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lnSpc>
                <a:spcPct val="110000"/>
              </a:lnSpc>
              <a:buClr>
                <a:srgbClr val="78B832"/>
              </a:buClr>
            </a:pPr>
            <a:r>
              <a:rPr lang="el-GR" sz="2600" dirty="0" smtClean="0">
                <a:solidFill>
                  <a:srgbClr val="000000"/>
                </a:solidFill>
              </a:rPr>
              <a:t>καφέ κάδοι – διανομή </a:t>
            </a:r>
            <a:r>
              <a:rPr lang="en-US" sz="2600" dirty="0" smtClean="0">
                <a:solidFill>
                  <a:srgbClr val="000000"/>
                </a:solidFill>
              </a:rPr>
              <a:t>compost </a:t>
            </a:r>
            <a:r>
              <a:rPr lang="el-GR" sz="2600" dirty="0" smtClean="0">
                <a:solidFill>
                  <a:srgbClr val="000000"/>
                </a:solidFill>
              </a:rPr>
              <a:t>στους κατοίκους</a:t>
            </a:r>
            <a:endParaRPr lang="el-GR" sz="26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Βλαστικά υπολείμματα</a:t>
            </a:r>
            <a:endParaRPr lang="el-GR" dirty="0"/>
          </a:p>
        </p:txBody>
      </p:sp>
      <p:pic>
        <p:nvPicPr>
          <p:cNvPr id="20482" name="Picture 2" descr="15 τόνοι κομπόστ ως λίπασμα για ανάπλαση πυρόπληκτων περιοχώ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b="17418"/>
          <a:stretch/>
        </p:blipFill>
        <p:spPr bwMode="auto">
          <a:xfrm>
            <a:off x="0" y="1988840"/>
            <a:ext cx="9144000" cy="38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1344055"/>
            <a:ext cx="8784976" cy="26610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600" dirty="0" smtClean="0">
                <a:solidFill>
                  <a:srgbClr val="000000"/>
                </a:solidFill>
              </a:rPr>
              <a:t>Ενεργοποίηση πολιτών 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600" dirty="0" smtClean="0">
                <a:solidFill>
                  <a:srgbClr val="000000"/>
                </a:solidFill>
              </a:rPr>
              <a:t>Συμμετοχική διαδικασία διακυβέρνησης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600" dirty="0" smtClean="0">
                <a:solidFill>
                  <a:srgbClr val="000000"/>
                </a:solidFill>
              </a:rPr>
              <a:t>Βιώσιμη ανάπτυξη</a:t>
            </a:r>
          </a:p>
          <a:p>
            <a:pPr marL="742950" lvl="2">
              <a:lnSpc>
                <a:spcPct val="110000"/>
              </a:lnSpc>
              <a:buClr>
                <a:srgbClr val="78B832"/>
              </a:buClr>
            </a:pPr>
            <a:r>
              <a:rPr lang="el-GR" sz="2600" dirty="0" smtClean="0">
                <a:solidFill>
                  <a:srgbClr val="000000"/>
                </a:solidFill>
              </a:rPr>
              <a:t>Προστασία αστικού </a:t>
            </a:r>
            <a:r>
              <a:rPr lang="el-GR" sz="2600" dirty="0">
                <a:solidFill>
                  <a:srgbClr val="000000"/>
                </a:solidFill>
              </a:rPr>
              <a:t>και φυσικού </a:t>
            </a:r>
            <a:r>
              <a:rPr lang="el-GR" sz="2600" dirty="0" smtClean="0">
                <a:solidFill>
                  <a:srgbClr val="000000"/>
                </a:solidFill>
              </a:rPr>
              <a:t>περιβάλλοντος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r>
              <a:rPr lang="el-GR" sz="2600" dirty="0" smtClean="0">
                <a:solidFill>
                  <a:srgbClr val="FF0000"/>
                </a:solidFill>
              </a:rPr>
              <a:t>Συνεργασία </a:t>
            </a:r>
            <a:r>
              <a:rPr lang="el-GR" sz="2600" dirty="0">
                <a:solidFill>
                  <a:srgbClr val="FF0000"/>
                </a:solidFill>
              </a:rPr>
              <a:t>με Οργανισμό Λιμένος </a:t>
            </a:r>
            <a:r>
              <a:rPr lang="el-GR" sz="2600" dirty="0" smtClean="0">
                <a:solidFill>
                  <a:srgbClr val="FF0000"/>
                </a:solidFill>
              </a:rPr>
              <a:t>Ραφήνας</a:t>
            </a:r>
            <a:endParaRPr lang="el-GR" sz="2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/>
              <a:t>Επιτροπή για το Βιώσιμο Περιβάλλον </a:t>
            </a:r>
          </a:p>
        </p:txBody>
      </p:sp>
      <p:pic>
        <p:nvPicPr>
          <p:cNvPr id="21507" name="Picture 3" descr="C:\Users\vassilopoulos.AVMAP\Desktop\91347436_109710804015625_8042636637571645440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34" y="4220352"/>
            <a:ext cx="4206473" cy="17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626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artidou\Desktop\clima\logo-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6" y="1052736"/>
            <a:ext cx="317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rtidou\Desktop\clima\Screenshot_2020-09-07 Rafina-Pikerm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2508" r="3176" b="2862"/>
          <a:stretch/>
        </p:blipFill>
        <p:spPr bwMode="auto">
          <a:xfrm>
            <a:off x="4644008" y="908720"/>
            <a:ext cx="3806524" cy="50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assilopoulos.AVMAP\Desktop\JPG_HORIZON_2020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b="22988"/>
          <a:stretch/>
        </p:blipFill>
        <p:spPr bwMode="auto">
          <a:xfrm>
            <a:off x="680244" y="2564904"/>
            <a:ext cx="3389188" cy="14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silopoulos.AVMAP\Desktop\espa-2021-2027-se-poious-tomeis-katanomi-poroi-ependyseis-20-d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6" y="4221088"/>
            <a:ext cx="228600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1196753"/>
            <a:ext cx="7848872" cy="24482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/>
              <a:t>Μεγάλος καταναλωτής</a:t>
            </a:r>
          </a:p>
          <a:p>
            <a:pPr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>
                <a:solidFill>
                  <a:srgbClr val="000000"/>
                </a:solidFill>
              </a:rPr>
              <a:t>Πεδίο εφαρμογής</a:t>
            </a:r>
          </a:p>
          <a:p>
            <a:pPr>
              <a:lnSpc>
                <a:spcPct val="110000"/>
              </a:lnSpc>
              <a:buClr>
                <a:srgbClr val="78B832"/>
              </a:buClr>
            </a:pPr>
            <a:r>
              <a:rPr lang="el-GR" sz="2400" dirty="0" smtClean="0"/>
              <a:t>Πολλαπλασιαστής</a:t>
            </a:r>
          </a:p>
          <a:p>
            <a:pPr>
              <a:lnSpc>
                <a:spcPct val="110000"/>
              </a:lnSpc>
              <a:buClr>
                <a:srgbClr val="78B832"/>
              </a:buClr>
            </a:pPr>
            <a:r>
              <a:rPr lang="el-GR" sz="2400" dirty="0"/>
              <a:t>Ενεργός </a:t>
            </a:r>
            <a:r>
              <a:rPr lang="en-US" sz="2400" dirty="0" smtClean="0"/>
              <a:t>partner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9552" y="332656"/>
            <a:ext cx="7992888" cy="432048"/>
          </a:xfrm>
        </p:spPr>
        <p:txBody>
          <a:bodyPr/>
          <a:lstStyle/>
          <a:p>
            <a:r>
              <a:rPr lang="el-GR" dirty="0" smtClean="0"/>
              <a:t>Ο Δήμος ένα ζωντανό κύτταρο</a:t>
            </a:r>
            <a:endParaRPr lang="el-GR" dirty="0"/>
          </a:p>
        </p:txBody>
      </p:sp>
      <p:pic>
        <p:nvPicPr>
          <p:cNvPr id="1026" name="Picture 2" descr="Ανακαλύφθηκε ανοσοποιητικό κύτταρο που εξοντώνει τα καρκινικά | Νέα και  ειδήσεις της υγεία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65"/>
          <a:stretch/>
        </p:blipFill>
        <p:spPr bwMode="auto">
          <a:xfrm>
            <a:off x="719" y="3140968"/>
            <a:ext cx="9143281" cy="27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467544" y="1344054"/>
            <a:ext cx="8208912" cy="460522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el-GR" sz="2800" dirty="0" smtClean="0">
                <a:solidFill>
                  <a:srgbClr val="000000"/>
                </a:solidFill>
              </a:rPr>
              <a:t>Ανάπτυξη συστήματος ενεργειακής διαχείρισης </a:t>
            </a:r>
            <a:r>
              <a:rPr lang="en-US" sz="2800" dirty="0" smtClean="0">
                <a:solidFill>
                  <a:srgbClr val="000000"/>
                </a:solidFill>
              </a:rPr>
              <a:t>ISO 50001</a:t>
            </a:r>
          </a:p>
          <a:p>
            <a:pPr>
              <a:buClr>
                <a:srgbClr val="78B832"/>
              </a:buClr>
            </a:pPr>
            <a:r>
              <a:rPr lang="el-GR" sz="2800" dirty="0" smtClean="0">
                <a:solidFill>
                  <a:srgbClr val="000000"/>
                </a:solidFill>
              </a:rPr>
              <a:t>Προώθηση συνεργασιών σε εθνικό και διεθνές επίπεδο με ερευνητικά κέντρα και πανεπιστήμια</a:t>
            </a:r>
          </a:p>
          <a:p>
            <a:pPr>
              <a:buClr>
                <a:srgbClr val="78B832"/>
              </a:buClr>
            </a:pPr>
            <a:r>
              <a:rPr lang="el-GR" sz="2800" dirty="0" smtClean="0">
                <a:solidFill>
                  <a:srgbClr val="000000"/>
                </a:solidFill>
              </a:rPr>
              <a:t>Ενημέρωση φορέων και ιδιωτών για προγράμματα εξοικονόμησης ενέργειας και ανανεώσιμων πηγών ενέργειας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Clr>
                <a:srgbClr val="78B832"/>
              </a:buClr>
            </a:pPr>
            <a:r>
              <a:rPr lang="el-GR" sz="2800" dirty="0" smtClean="0">
                <a:solidFill>
                  <a:srgbClr val="000000"/>
                </a:solidFill>
              </a:rPr>
              <a:t>Εκδηλώσεις σε σχολεία – ευαισθητοποίηση </a:t>
            </a:r>
            <a:r>
              <a:rPr lang="el-GR" sz="2800" smtClean="0">
                <a:solidFill>
                  <a:srgbClr val="000000"/>
                </a:solidFill>
              </a:rPr>
              <a:t>κοινής γνώμης</a:t>
            </a:r>
          </a:p>
          <a:p>
            <a:pPr>
              <a:buClr>
                <a:srgbClr val="78B832"/>
              </a:buClr>
            </a:pPr>
            <a:r>
              <a:rPr lang="el-GR" sz="2800" smtClean="0">
                <a:solidFill>
                  <a:srgbClr val="000000"/>
                </a:solidFill>
              </a:rPr>
              <a:t>Υποβολή </a:t>
            </a:r>
            <a:r>
              <a:rPr lang="el-GR" sz="2800" dirty="0">
                <a:solidFill>
                  <a:srgbClr val="000000"/>
                </a:solidFill>
              </a:rPr>
              <a:t>προτάσεων σε συγχρηματοδοτούμενα έργα</a:t>
            </a:r>
          </a:p>
          <a:p>
            <a:pPr>
              <a:buClr>
                <a:srgbClr val="78B832"/>
              </a:buClr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/>
              <a:t>Βελτίωση Διοικητικής Ικανότητας του </a:t>
            </a:r>
            <a:r>
              <a:rPr lang="el-GR" dirty="0" smtClean="0"/>
              <a:t>Δήμου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1344054"/>
            <a:ext cx="9036496" cy="46052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78B83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0193" y="620779"/>
            <a:ext cx="5345501" cy="144655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Ευχαριστώ για την </a:t>
            </a:r>
          </a:p>
          <a:p>
            <a:pPr algn="ctr"/>
            <a:r>
              <a:rPr lang="el-G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προσοχή σας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46" y="2438529"/>
            <a:ext cx="3849783" cy="265907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1" name="Rectangle 10"/>
          <p:cNvSpPr/>
          <p:nvPr/>
        </p:nvSpPr>
        <p:spPr>
          <a:xfrm>
            <a:off x="2627784" y="3429000"/>
            <a:ext cx="3451926" cy="95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l-GR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Δρ. Ανδρέας Βασιλόπουλος</a:t>
            </a:r>
          </a:p>
          <a:p>
            <a:pPr lvl="0" algn="ctr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US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vassilopoulos@avassilopoulos.gr</a:t>
            </a:r>
            <a:endParaRPr lang="en-US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US" sz="1400" dirty="0" smtClean="0">
                <a:latin typeface="Arial" pitchFamily="34" charset="0"/>
                <a:ea typeface="Verdana" pitchFamily="34" charset="0"/>
                <a:cs typeface="Arial" pitchFamily="34" charset="0"/>
                <a:hlinkClick r:id="rId3"/>
              </a:rPr>
              <a:t>www.avassilopoulos.gr</a:t>
            </a:r>
            <a:endParaRPr lang="en-US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ssilopoulos.AVMAP\Desktop\dioksidio-toy-anthraka-1200_252863_208240_type1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02"/>
            <a:ext cx="9144000" cy="51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1344054"/>
            <a:ext cx="7848872" cy="45332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el-GR" sz="2400" dirty="0" smtClean="0"/>
              <a:t>Πιλοτική τοποθεσία για εγκατάσταση και αξιολόγηση νέων μεθόδων και εργαλείων </a:t>
            </a:r>
          </a:p>
          <a:p>
            <a:pPr>
              <a:buClr>
                <a:srgbClr val="78B832"/>
              </a:buClr>
            </a:pPr>
            <a:r>
              <a:rPr lang="el-GR" sz="2400" dirty="0" smtClean="0"/>
              <a:t>Ηλεκτροκίνηση</a:t>
            </a:r>
          </a:p>
          <a:p>
            <a:pPr>
              <a:buClr>
                <a:srgbClr val="78B832"/>
              </a:buClr>
            </a:pPr>
            <a:r>
              <a:rPr lang="el-GR" sz="2400" dirty="0" smtClean="0"/>
              <a:t>Σύσταση και λειτουργία ενεργειακών κοινοτήτων</a:t>
            </a:r>
          </a:p>
          <a:p>
            <a:pPr>
              <a:buClr>
                <a:srgbClr val="78B832"/>
              </a:buClr>
            </a:pPr>
            <a:r>
              <a:rPr lang="el-GR" sz="2400" dirty="0" smtClean="0"/>
              <a:t>Κατανάλωση της ενέργειας στην πηγή</a:t>
            </a:r>
          </a:p>
          <a:p>
            <a:pPr marL="68580" indent="0">
              <a:buClr>
                <a:srgbClr val="78B832"/>
              </a:buClr>
              <a:buNone/>
            </a:pPr>
            <a:endParaRPr lang="el-GR" dirty="0">
              <a:solidFill>
                <a:srgbClr val="000000"/>
              </a:solidFill>
            </a:endParaRPr>
          </a:p>
          <a:p>
            <a:pPr>
              <a:buClr>
                <a:srgbClr val="78B832"/>
              </a:buClr>
            </a:pPr>
            <a:endParaRPr lang="el-GR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55363"/>
            <a:ext cx="3312368" cy="10032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Μείωση εκπομπών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104456" y="5329451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0000"/>
              </a:lnSpc>
              <a:buClr>
                <a:srgbClr val="78B832"/>
              </a:buClr>
            </a:pPr>
            <a:r>
              <a:rPr lang="en-GB" dirty="0" smtClean="0"/>
              <a:t>H2020-LC-SC3-2018-2019-2020 </a:t>
            </a:r>
            <a:r>
              <a:rPr lang="el-GR" dirty="0"/>
              <a:t>-</a:t>
            </a:r>
            <a:r>
              <a:rPr lang="en-US" dirty="0"/>
              <a:t>Integrating community power in energy islands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8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ssilopoulos.AVMAP\Desktop\illustration-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Ενεργειακές Κοινότητες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39552" y="1052736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000" b="1" dirty="0" smtClean="0">
                <a:ea typeface="Calibri"/>
              </a:rPr>
              <a:t>Σκοπός</a:t>
            </a:r>
            <a:r>
              <a:rPr lang="el-GR" sz="2000" b="1" dirty="0">
                <a:ea typeface="Calibri"/>
              </a:rPr>
              <a:t>:</a:t>
            </a:r>
            <a:endParaRPr lang="el-GR" sz="2000" dirty="0">
              <a:ea typeface="Calibri"/>
            </a:endParaRPr>
          </a:p>
          <a:p>
            <a:pPr marL="742950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el-GR" sz="2000" dirty="0">
                <a:ea typeface="Calibri"/>
              </a:rPr>
              <a:t>π</a:t>
            </a:r>
            <a:r>
              <a:rPr lang="el-GR" sz="2000" dirty="0" smtClean="0">
                <a:ea typeface="Calibri"/>
              </a:rPr>
              <a:t>αραγωγή</a:t>
            </a:r>
            <a:r>
              <a:rPr lang="el-GR" sz="2000" dirty="0">
                <a:ea typeface="Calibri"/>
              </a:rPr>
              <a:t>, </a:t>
            </a:r>
            <a:r>
              <a:rPr lang="el-GR" sz="2000" dirty="0" smtClean="0">
                <a:ea typeface="Calibri"/>
              </a:rPr>
              <a:t>αποθήκευση </a:t>
            </a:r>
            <a:r>
              <a:rPr lang="el-GR" sz="2000" dirty="0">
                <a:ea typeface="Calibri"/>
              </a:rPr>
              <a:t>ηλεκτρικής </a:t>
            </a:r>
            <a:r>
              <a:rPr lang="el-GR" sz="2000" dirty="0" smtClean="0">
                <a:ea typeface="Calibri"/>
              </a:rPr>
              <a:t>/ </a:t>
            </a:r>
            <a:r>
              <a:rPr lang="el-GR" sz="2000" dirty="0">
                <a:ea typeface="Calibri"/>
              </a:rPr>
              <a:t>θερμικής </a:t>
            </a:r>
            <a:r>
              <a:rPr lang="el-GR" sz="2000" dirty="0" smtClean="0">
                <a:ea typeface="Calibri"/>
              </a:rPr>
              <a:t>ενέργειας Α.Π.Ε.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err="1">
                <a:ea typeface="Calibri"/>
              </a:rPr>
              <a:t>ι</a:t>
            </a:r>
            <a:r>
              <a:rPr lang="el-GR" sz="2000" dirty="0" err="1" smtClean="0">
                <a:ea typeface="Calibri"/>
              </a:rPr>
              <a:t>διοκατανάλωση</a:t>
            </a:r>
            <a:r>
              <a:rPr lang="el-GR" sz="2000" dirty="0" smtClean="0">
                <a:ea typeface="Calibri"/>
              </a:rPr>
              <a:t> </a:t>
            </a:r>
            <a:r>
              <a:rPr lang="el-GR" sz="2000" dirty="0">
                <a:ea typeface="Calibri"/>
              </a:rPr>
              <a:t>ή πώληση ηλεκτρικής </a:t>
            </a:r>
            <a:r>
              <a:rPr lang="el-GR" sz="2000" dirty="0" smtClean="0">
                <a:ea typeface="Calibri"/>
              </a:rPr>
              <a:t>/ </a:t>
            </a:r>
            <a:r>
              <a:rPr lang="el-GR" sz="2000" dirty="0">
                <a:ea typeface="Calibri"/>
              </a:rPr>
              <a:t>θερμικής ενέργειας </a:t>
            </a:r>
            <a:r>
              <a:rPr lang="el-GR" sz="2000" dirty="0" smtClean="0">
                <a:ea typeface="Calibri"/>
              </a:rPr>
              <a:t>Α.Π.Ε.</a:t>
            </a:r>
            <a:endParaRPr lang="el-GR" sz="2000" dirty="0">
              <a:ea typeface="Calibri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διαχείριση</a:t>
            </a:r>
            <a:r>
              <a:rPr lang="el-GR" sz="2000" dirty="0">
                <a:ea typeface="Calibri"/>
              </a:rPr>
              <a:t>, </a:t>
            </a:r>
            <a:r>
              <a:rPr lang="el-GR" sz="2000" dirty="0" smtClean="0">
                <a:ea typeface="Calibri"/>
              </a:rPr>
              <a:t>συλλογή</a:t>
            </a:r>
            <a:r>
              <a:rPr lang="el-GR" sz="2000" dirty="0">
                <a:ea typeface="Calibri"/>
              </a:rPr>
              <a:t>, μεταφορά</a:t>
            </a:r>
            <a:r>
              <a:rPr lang="el-GR" sz="2000" dirty="0" smtClean="0">
                <a:ea typeface="Calibri"/>
              </a:rPr>
              <a:t>, αποθήκευση πρώτης </a:t>
            </a:r>
            <a:r>
              <a:rPr lang="el-GR" sz="2000" dirty="0">
                <a:ea typeface="Calibri"/>
              </a:rPr>
              <a:t>ύλης </a:t>
            </a:r>
            <a:endParaRPr lang="el-GR" sz="2000" dirty="0" smtClean="0">
              <a:ea typeface="Calibri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προμήθεια ηλεκτροκίνητων </a:t>
            </a:r>
            <a:r>
              <a:rPr lang="el-GR" sz="2000" dirty="0">
                <a:ea typeface="Calibri"/>
              </a:rPr>
              <a:t>οχημάτων, υβριδικών </a:t>
            </a:r>
            <a:endParaRPr lang="el-GR" sz="2000" dirty="0" smtClean="0">
              <a:ea typeface="Calibri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διανομή </a:t>
            </a:r>
            <a:r>
              <a:rPr lang="el-GR" sz="2000" dirty="0">
                <a:ea typeface="Calibri"/>
              </a:rPr>
              <a:t>ηλεκτρικής </a:t>
            </a:r>
            <a:r>
              <a:rPr lang="el-GR" sz="2000" dirty="0" smtClean="0">
                <a:ea typeface="Calibri"/>
              </a:rPr>
              <a:t>ενέργειας</a:t>
            </a:r>
            <a:endParaRPr lang="el-GR" sz="2000" dirty="0">
              <a:ea typeface="Calibri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προμήθεια </a:t>
            </a:r>
            <a:r>
              <a:rPr lang="el-GR" sz="2000" dirty="0">
                <a:ea typeface="Calibri"/>
              </a:rPr>
              <a:t>ηλεκτρικής ενέργειας ή φυσικού </a:t>
            </a:r>
            <a:r>
              <a:rPr lang="el-GR" sz="2000" dirty="0" smtClean="0">
                <a:ea typeface="Calibri"/>
              </a:rPr>
              <a:t>αερίου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διαχείριση </a:t>
            </a:r>
            <a:r>
              <a:rPr lang="el-GR" sz="2000" dirty="0">
                <a:ea typeface="Calibri"/>
              </a:rPr>
              <a:t>της ζήτησης για τη μείωση της τελικής </a:t>
            </a:r>
            <a:r>
              <a:rPr lang="el-GR" sz="2000" dirty="0" smtClean="0">
                <a:ea typeface="Calibri"/>
              </a:rPr>
              <a:t>χρήσης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l-GR" sz="2000" dirty="0"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el-GR" sz="2000" b="1" dirty="0" smtClean="0">
                <a:ea typeface="Calibri"/>
              </a:rPr>
              <a:t>Μέλη:</a:t>
            </a:r>
            <a:endParaRPr lang="el-GR" sz="2000" b="1" dirty="0">
              <a:ea typeface="Calibri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Ο Δήμος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Τα νομικά πρόσωπα του Δήμου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Οι σχολικές επιτροπές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ea typeface="Calibri"/>
              </a:rPr>
              <a:t>Τοπικές επιχειρήσεις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ea typeface="Calibri"/>
              </a:rPr>
              <a:t>Φυσικά πρόσωπα</a:t>
            </a:r>
            <a:endParaRPr lang="el-GR" sz="2000" dirty="0">
              <a:solidFill>
                <a:srgbClr val="FF00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7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Ενεργειακή Αναβάθμιση Κτιρίων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56"/>
          <a:stretch/>
        </p:blipFill>
        <p:spPr bwMode="auto">
          <a:xfrm>
            <a:off x="0" y="836712"/>
            <a:ext cx="9144000" cy="43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79512" y="3657509"/>
            <a:ext cx="8784976" cy="21569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78B832"/>
              </a:buClr>
            </a:pPr>
            <a:r>
              <a:rPr lang="el-GR" sz="2400" dirty="0" smtClean="0"/>
              <a:t>Ενεργειακή αναβάθμιση σε σχολεία και δημοτικά κτίρια</a:t>
            </a:r>
          </a:p>
          <a:p>
            <a:pPr lvl="1">
              <a:buClr>
                <a:srgbClr val="78B832"/>
              </a:buClr>
            </a:pPr>
            <a:r>
              <a:rPr lang="el-GR" sz="2400" dirty="0" smtClean="0"/>
              <a:t>Εξοικονόμηση και ορθολογική χρήση ενέργειας στα κτίρια (συστήματα χαμηλής ενεργειακής κατανάλωσης, συστήματα ενεργειακής διαχείρισης)</a:t>
            </a:r>
          </a:p>
          <a:p>
            <a:pPr lvl="1">
              <a:buClr>
                <a:srgbClr val="78B832"/>
              </a:buClr>
            </a:pPr>
            <a:r>
              <a:rPr lang="el-GR" sz="2400" dirty="0" smtClean="0">
                <a:solidFill>
                  <a:srgbClr val="FF0000"/>
                </a:solidFill>
              </a:rPr>
              <a:t>Αξιοποίηση οροφής κτιρίων για </a:t>
            </a:r>
            <a:r>
              <a:rPr lang="el-GR" sz="2400" dirty="0" err="1" smtClean="0">
                <a:solidFill>
                  <a:srgbClr val="FF0000"/>
                </a:solidFill>
              </a:rPr>
              <a:t>φωτοβολταϊκά</a:t>
            </a:r>
            <a:r>
              <a:rPr lang="el-GR" sz="2400" dirty="0" smtClean="0">
                <a:solidFill>
                  <a:srgbClr val="FF0000"/>
                </a:solidFill>
              </a:rPr>
              <a:t> ;;;;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Έξυπνα κτίρια υψηλής ενεργειακής κλάσης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03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ropp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8"/>
          <a:stretch/>
        </p:blipFill>
        <p:spPr bwMode="auto">
          <a:xfrm>
            <a:off x="0" y="1052736"/>
            <a:ext cx="91644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5955" y="1340769"/>
            <a:ext cx="8856984" cy="33123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78B832"/>
              </a:buClr>
            </a:pPr>
            <a:r>
              <a:rPr lang="el-GR" sz="2400" dirty="0" smtClean="0">
                <a:solidFill>
                  <a:srgbClr val="000000"/>
                </a:solidFill>
              </a:rPr>
              <a:t>Τοποθέτηση </a:t>
            </a:r>
            <a:r>
              <a:rPr lang="el-GR" sz="2400" dirty="0" err="1" smtClean="0">
                <a:solidFill>
                  <a:srgbClr val="000000"/>
                </a:solidFill>
              </a:rPr>
              <a:t>οδοφωτισμού</a:t>
            </a:r>
            <a:r>
              <a:rPr lang="el-GR" sz="2400" dirty="0" smtClean="0">
                <a:solidFill>
                  <a:srgbClr val="000000"/>
                </a:solidFill>
              </a:rPr>
              <a:t> εξοικονόμησης ενέργειας</a:t>
            </a:r>
          </a:p>
          <a:p>
            <a:pPr lvl="1">
              <a:buClr>
                <a:srgbClr val="78B832"/>
              </a:buClr>
            </a:pPr>
            <a:r>
              <a:rPr lang="el-GR" sz="2400" dirty="0" smtClean="0">
                <a:solidFill>
                  <a:srgbClr val="000000"/>
                </a:solidFill>
              </a:rPr>
              <a:t>7.051 νέα φωτιστικά </a:t>
            </a:r>
            <a:r>
              <a:rPr lang="en-US" sz="2400" dirty="0" smtClean="0">
                <a:solidFill>
                  <a:srgbClr val="000000"/>
                </a:solidFill>
              </a:rPr>
              <a:t>led </a:t>
            </a:r>
            <a:r>
              <a:rPr lang="el-GR" sz="2400" dirty="0" smtClean="0">
                <a:solidFill>
                  <a:srgbClr val="000000"/>
                </a:solidFill>
              </a:rPr>
              <a:t>για το σύνολο του δημοτικού φωτισμού</a:t>
            </a:r>
          </a:p>
          <a:p>
            <a:pPr lvl="1">
              <a:buClr>
                <a:srgbClr val="78B832"/>
              </a:buClr>
            </a:pPr>
            <a:r>
              <a:rPr lang="el-GR" sz="2400" dirty="0" smtClean="0"/>
              <a:t>Ενεργειακοί </a:t>
            </a:r>
            <a:r>
              <a:rPr lang="el-GR" sz="2400" dirty="0"/>
              <a:t>και </a:t>
            </a:r>
            <a:r>
              <a:rPr lang="el-GR" sz="2400" dirty="0" err="1" smtClean="0"/>
              <a:t>τηλεδιαχειριζόμενοι</a:t>
            </a:r>
            <a:r>
              <a:rPr lang="el-GR" sz="2400" dirty="0" smtClean="0"/>
              <a:t> </a:t>
            </a:r>
            <a:r>
              <a:rPr lang="el-GR" sz="2400" dirty="0"/>
              <a:t>λαμπτήρες  </a:t>
            </a:r>
            <a:r>
              <a:rPr lang="el-GR" sz="2400" dirty="0" smtClean="0"/>
              <a:t>LED</a:t>
            </a:r>
          </a:p>
          <a:p>
            <a:pPr lvl="1">
              <a:buClr>
                <a:srgbClr val="78B832"/>
              </a:buClr>
            </a:pPr>
            <a:r>
              <a:rPr lang="el-GR" sz="2400" dirty="0" smtClean="0">
                <a:solidFill>
                  <a:srgbClr val="000000"/>
                </a:solidFill>
              </a:rPr>
              <a:t>65-75% εξοικονόμηση ενέργειας</a:t>
            </a:r>
          </a:p>
          <a:p>
            <a:pPr lvl="1">
              <a:buClr>
                <a:srgbClr val="78B832"/>
              </a:buClr>
            </a:pPr>
            <a:r>
              <a:rPr lang="el-GR" sz="2400" dirty="0">
                <a:solidFill>
                  <a:srgbClr val="000000"/>
                </a:solidFill>
              </a:rPr>
              <a:t>200% </a:t>
            </a:r>
            <a:r>
              <a:rPr lang="el-GR" sz="2400" dirty="0" smtClean="0">
                <a:solidFill>
                  <a:srgbClr val="000000"/>
                </a:solidFill>
              </a:rPr>
              <a:t>αύξηση επιπέδου φωτισμού</a:t>
            </a:r>
            <a:endParaRPr lang="el-GR" sz="2400" dirty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r>
              <a:rPr lang="el-GR" sz="2400" dirty="0">
                <a:solidFill>
                  <a:srgbClr val="000000"/>
                </a:solidFill>
              </a:rPr>
              <a:t>Τεχνολογία </a:t>
            </a:r>
            <a:r>
              <a:rPr lang="el-GR" sz="2400" dirty="0" err="1">
                <a:solidFill>
                  <a:srgbClr val="000000"/>
                </a:solidFill>
              </a:rPr>
              <a:t>smart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 err="1">
                <a:solidFill>
                  <a:srgbClr val="000000"/>
                </a:solidFill>
              </a:rPr>
              <a:t>cities</a:t>
            </a:r>
            <a:r>
              <a:rPr lang="el-GR" sz="2400" dirty="0">
                <a:solidFill>
                  <a:srgbClr val="000000"/>
                </a:solidFill>
              </a:rPr>
              <a:t> (τηλεχειρισμός μέσω 5G)</a:t>
            </a:r>
          </a:p>
          <a:p>
            <a:pPr lvl="1">
              <a:buClr>
                <a:srgbClr val="78B832"/>
              </a:buClr>
            </a:pPr>
            <a:r>
              <a:rPr lang="el-GR" sz="2400" dirty="0">
                <a:solidFill>
                  <a:srgbClr val="000000"/>
                </a:solidFill>
              </a:rPr>
              <a:t>Εξοικονόμηση περίπου 2.000.000€ για τα επόμενα 15 </a:t>
            </a:r>
            <a:r>
              <a:rPr lang="el-GR" sz="2400" dirty="0" smtClean="0">
                <a:solidFill>
                  <a:srgbClr val="000000"/>
                </a:solidFill>
              </a:rPr>
              <a:t>έτη</a:t>
            </a:r>
            <a:endParaRPr lang="el-GR" sz="2200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Έξυπνος Δημοτικός </a:t>
            </a:r>
            <a:r>
              <a:rPr lang="el-GR" dirty="0"/>
              <a:t>φωτισμός</a:t>
            </a:r>
          </a:p>
        </p:txBody>
      </p:sp>
    </p:spTree>
    <p:extLst>
      <p:ext uri="{BB962C8B-B14F-4D97-AF65-F5344CB8AC3E}">
        <p14:creationId xmlns:p14="http://schemas.microsoft.com/office/powerpoint/2010/main" val="18658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644447" y="4237139"/>
            <a:ext cx="7960002" cy="19281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Διαρκής πληροφόρηση κατανάλωσης ενέργειας</a:t>
            </a:r>
            <a:r>
              <a:rPr lang="el-GR" dirty="0"/>
              <a:t>, εκθέσεις και </a:t>
            </a:r>
            <a:r>
              <a:rPr lang="el-GR" dirty="0" smtClean="0"/>
              <a:t>στατιστικά</a:t>
            </a:r>
            <a:endParaRPr lang="el-GR" dirty="0"/>
          </a:p>
          <a:p>
            <a:r>
              <a:rPr lang="el-GR" dirty="0" smtClean="0"/>
              <a:t>Προειδοποιήσεις σε οδικούς </a:t>
            </a:r>
            <a:r>
              <a:rPr lang="el-GR" dirty="0"/>
              <a:t>χάρτες για πιθανές αστοχίες μεμονωμένων </a:t>
            </a:r>
            <a:r>
              <a:rPr lang="el-GR" dirty="0" smtClean="0"/>
              <a:t>φωτιστικών</a:t>
            </a:r>
          </a:p>
          <a:p>
            <a:r>
              <a:rPr lang="el-GR" dirty="0" smtClean="0"/>
              <a:t>Βελτιστοποίηση της </a:t>
            </a:r>
            <a:r>
              <a:rPr lang="el-GR" dirty="0"/>
              <a:t>συντήρησης </a:t>
            </a:r>
            <a:r>
              <a:rPr lang="el-GR" dirty="0" smtClean="0"/>
              <a:t>– μείωση κόστους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Εξοικονόμηση </a:t>
            </a:r>
            <a:r>
              <a:rPr lang="el-GR" dirty="0"/>
              <a:t>– διαχείριση </a:t>
            </a:r>
            <a:r>
              <a:rPr lang="el-GR" dirty="0" smtClean="0"/>
              <a:t>ενέργειας</a:t>
            </a:r>
            <a:endParaRPr lang="el-GR" dirty="0"/>
          </a:p>
        </p:txBody>
      </p:sp>
      <p:pic>
        <p:nvPicPr>
          <p:cNvPr id="15362" name="Picture 2" descr="GlobiLED LMS - Light Management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7" y="836712"/>
            <a:ext cx="7620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1344054"/>
            <a:ext cx="5256584" cy="45332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78B832"/>
              </a:buClr>
            </a:pPr>
            <a:r>
              <a:rPr lang="el-GR" sz="2400" dirty="0">
                <a:solidFill>
                  <a:srgbClr val="000000"/>
                </a:solidFill>
              </a:rPr>
              <a:t>Σταθμοί φόρτισης</a:t>
            </a:r>
          </a:p>
          <a:p>
            <a:pPr lvl="1">
              <a:buClr>
                <a:srgbClr val="78B832"/>
              </a:buClr>
            </a:pPr>
            <a:r>
              <a:rPr lang="el-GR" sz="2400" dirty="0">
                <a:solidFill>
                  <a:srgbClr val="000000"/>
                </a:solidFill>
              </a:rPr>
              <a:t>Παροχή ηλεκτρικής ενέργειας στο λιμάνι</a:t>
            </a:r>
          </a:p>
          <a:p>
            <a:pPr lvl="1">
              <a:buClr>
                <a:srgbClr val="78B832"/>
              </a:buClr>
            </a:pPr>
            <a:r>
              <a:rPr lang="el-GR" sz="2400" dirty="0">
                <a:solidFill>
                  <a:srgbClr val="FF0000"/>
                </a:solidFill>
              </a:rPr>
              <a:t>Προμήθεια ηλεκτροκίνητου </a:t>
            </a:r>
            <a:r>
              <a:rPr lang="el-GR" sz="2400" dirty="0" smtClean="0">
                <a:solidFill>
                  <a:srgbClr val="FF0000"/>
                </a:solidFill>
              </a:rPr>
              <a:t>στόλου οχημάτων ;;;;;;</a:t>
            </a:r>
          </a:p>
          <a:p>
            <a:pPr marL="468630" lvl="1" indent="0">
              <a:buClr>
                <a:srgbClr val="78B832"/>
              </a:buClr>
              <a:buNone/>
            </a:pPr>
            <a:endParaRPr lang="el-GR" sz="2400" dirty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78B832"/>
              </a:buClr>
            </a:pPr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779912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 smtClean="0"/>
              <a:t>Ολοταχώς προς την ηλεκτροκίνηση</a:t>
            </a:r>
            <a:endParaRPr lang="el-GR" baseline="-25000" dirty="0"/>
          </a:p>
        </p:txBody>
      </p:sp>
    </p:spTree>
    <p:extLst>
      <p:ext uri="{BB962C8B-B14F-4D97-AF65-F5344CB8AC3E}">
        <p14:creationId xmlns:p14="http://schemas.microsoft.com/office/powerpoint/2010/main" val="19668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ssilopoulos.AVMAP\Desktop\dioksidio-toy-anthraka-1200_252863_208240_type1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02"/>
            <a:ext cx="9144000" cy="51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1344054"/>
            <a:ext cx="7848872" cy="45332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rgbClr val="78B832"/>
              </a:buClr>
              <a:buNone/>
            </a:pPr>
            <a:r>
              <a:rPr lang="el-GR" sz="2400" b="1" dirty="0"/>
              <a:t>Δήμος Ραφήνας – Πικερμίου</a:t>
            </a:r>
            <a:endParaRPr lang="el-GR" sz="2400" b="1" dirty="0" smtClean="0"/>
          </a:p>
          <a:p>
            <a:pPr>
              <a:buClr>
                <a:srgbClr val="78B832"/>
              </a:buClr>
            </a:pPr>
            <a:r>
              <a:rPr lang="el-GR" sz="2400" dirty="0" smtClean="0"/>
              <a:t>Πλησιάσαμε τους στόχους </a:t>
            </a:r>
            <a:r>
              <a:rPr lang="el-GR" sz="2400" dirty="0"/>
              <a:t>που έθετε το σύμφωνο των δημάρχων για το </a:t>
            </a:r>
            <a:r>
              <a:rPr lang="el-GR" sz="2400" dirty="0" smtClean="0"/>
              <a:t>2020</a:t>
            </a:r>
          </a:p>
          <a:p>
            <a:pPr>
              <a:buClr>
                <a:srgbClr val="78B832"/>
              </a:buClr>
            </a:pPr>
            <a:r>
              <a:rPr lang="el-GR" sz="2400" dirty="0" smtClean="0"/>
              <a:t>Εφαρμόζουμε ήδη πλήθος καινοτόμων δράσεων, μεθόδων και διαδικασιών</a:t>
            </a:r>
          </a:p>
          <a:p>
            <a:pPr>
              <a:buClr>
                <a:srgbClr val="78B832"/>
              </a:buClr>
            </a:pPr>
            <a:r>
              <a:rPr lang="el-GR" sz="2400" dirty="0"/>
              <a:t>Π</a:t>
            </a:r>
            <a:r>
              <a:rPr lang="el-GR" sz="2400" dirty="0" smtClean="0"/>
              <a:t>ρόβλεψη πως</a:t>
            </a:r>
            <a:r>
              <a:rPr lang="el-GR" sz="2400" dirty="0"/>
              <a:t> </a:t>
            </a:r>
            <a:r>
              <a:rPr lang="el-GR" sz="2400" b="1" dirty="0"/>
              <a:t>ο στόχος του 40% μείωσης  των αερίων του θερμοκηπίου ο οποίος προβλέπεται βάσει του συμφώνου των </a:t>
            </a:r>
            <a:r>
              <a:rPr lang="el-GR" sz="2400" b="1" dirty="0" smtClean="0"/>
              <a:t>δημάρχων, </a:t>
            </a:r>
            <a:r>
              <a:rPr lang="el-GR" sz="2400" b="1" dirty="0"/>
              <a:t>θα ξεπεραστεί  πολύ νωρίτερα από το προβλεπόμενο χρονοδιάγραμμα</a:t>
            </a:r>
            <a:endParaRPr lang="el-GR" dirty="0">
              <a:solidFill>
                <a:srgbClr val="000000"/>
              </a:solidFill>
            </a:endParaRPr>
          </a:p>
          <a:p>
            <a:pPr>
              <a:buClr>
                <a:srgbClr val="78B832"/>
              </a:buClr>
            </a:pPr>
            <a:endParaRPr lang="el-GR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l-GR" dirty="0"/>
              <a:t>Σ</a:t>
            </a:r>
            <a:r>
              <a:rPr lang="el-GR" dirty="0" smtClean="0"/>
              <a:t>τόχος 40% μείωση αερίων θερμοκηπίου για το 2030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4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78B832"/>
      </a:accent1>
      <a:accent2>
        <a:srgbClr val="00A2E6"/>
      </a:accent2>
      <a:accent3>
        <a:srgbClr val="7D8F8C"/>
      </a:accent3>
      <a:accent4>
        <a:srgbClr val="7D8F8C"/>
      </a:accent4>
      <a:accent5>
        <a:srgbClr val="D06B20"/>
      </a:accent5>
      <a:accent6>
        <a:srgbClr val="958B8B"/>
      </a:accent6>
      <a:hlink>
        <a:srgbClr val="005073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2856</TotalTime>
  <Words>452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Gill Sans MT</vt:lpstr>
      <vt:lpstr>Wingdings</vt:lpstr>
      <vt:lpstr>Verdana</vt:lpstr>
      <vt:lpstr>Wingdings 3</vt:lpstr>
      <vt:lpstr>Calibri</vt:lpstr>
      <vt:lpstr>Urban Pop</vt:lpstr>
      <vt:lpstr>Ο ρόλος της Τοπικής Αυτοδιοίκησης στην αντιμετώπιση της Κλιματικής Αλλαγής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GreenYourMove: Development and promotion of a co-modal journey planning platform to minimize GHG emission in Europe</dc:title>
  <dc:creator>Krystallia Kountoura</dc:creator>
  <cp:lastModifiedBy>Nadia Chartidou</cp:lastModifiedBy>
  <cp:revision>243</cp:revision>
  <cp:lastPrinted>2015-09-16T15:16:16Z</cp:lastPrinted>
  <dcterms:created xsi:type="dcterms:W3CDTF">2015-09-08T14:10:17Z</dcterms:created>
  <dcterms:modified xsi:type="dcterms:W3CDTF">2020-09-08T05:18:57Z</dcterms:modified>
</cp:coreProperties>
</file>